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63" d="100"/>
          <a:sy n="63" d="100"/>
        </p:scale>
        <p:origin x="336" y="5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453480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F1B3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0F1B3D"/>
          </a:solidFill>
          <a:ln w="12700">
            <a:solidFill>
              <a:srgbClr val="0F1B3D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C9871B"/>
          </a:solidFill>
          <a:ln w="12700">
            <a:solidFill>
              <a:srgbClr val="C9871B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822960" y="822960"/>
            <a:ext cx="9144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600" dirty="0">
                <a:solidFill>
                  <a:srgbClr val="E0A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INTERVIEW PRESENTATION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822960" y="1371600"/>
            <a:ext cx="105156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5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Outcome Based Education</a:t>
            </a:r>
            <a:endParaRPr lang="en-US" sz="5400" dirty="0"/>
          </a:p>
        </p:txBody>
      </p:sp>
      <p:sp>
        <p:nvSpPr>
          <p:cNvPr id="6" name="Text 4"/>
          <p:cNvSpPr/>
          <p:nvPr/>
        </p:nvSpPr>
        <p:spPr>
          <a:xfrm>
            <a:off x="822960" y="2468880"/>
            <a:ext cx="10515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i="1" dirty="0">
                <a:solidFill>
                  <a:srgbClr val="E8E2D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From Teacher-Centric Instruction to a Student-Centric, Outcome-Driven Curriculum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822960" y="3520440"/>
            <a:ext cx="2743200" cy="0"/>
          </a:xfrm>
          <a:prstGeom prst="line">
            <a:avLst/>
          </a:prstGeom>
          <a:noFill/>
          <a:ln w="25400">
            <a:solidFill>
              <a:srgbClr val="C9871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22960" y="3703320"/>
            <a:ext cx="10515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Position: Senior Academic Consultant — NAAC, India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822960" y="4114800"/>
            <a:ext cx="10515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rgbClr val="BFC6D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10-minute briefing on systemic reform across Indian Higher Education Institutions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822960" y="5852160"/>
            <a:ext cx="1737360" cy="457200"/>
          </a:xfrm>
          <a:prstGeom prst="roundRect">
            <a:avLst>
              <a:gd name="adj" fmla="val 50000"/>
            </a:avLst>
          </a:prstGeom>
          <a:solidFill>
            <a:srgbClr val="1A2657"/>
          </a:solidFill>
          <a:ln w="9525">
            <a:solidFill>
              <a:srgbClr val="C9871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22960" y="5852160"/>
            <a:ext cx="1737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 / PSOs / COs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2651760" y="5852160"/>
            <a:ext cx="1737360" cy="457200"/>
          </a:xfrm>
          <a:prstGeom prst="roundRect">
            <a:avLst>
              <a:gd name="adj" fmla="val 50000"/>
            </a:avLst>
          </a:prstGeom>
          <a:solidFill>
            <a:srgbClr val="1A2657"/>
          </a:solidFill>
          <a:ln w="9525">
            <a:solidFill>
              <a:srgbClr val="C9871B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2651760" y="5852160"/>
            <a:ext cx="1737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CO–PO Mapping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4480560" y="5852160"/>
            <a:ext cx="1737360" cy="457200"/>
          </a:xfrm>
          <a:prstGeom prst="roundRect">
            <a:avLst>
              <a:gd name="adj" fmla="val 50000"/>
            </a:avLst>
          </a:prstGeom>
          <a:solidFill>
            <a:srgbClr val="1A2657"/>
          </a:solidFill>
          <a:ln w="9525">
            <a:solidFill>
              <a:srgbClr val="C9871B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480560" y="5852160"/>
            <a:ext cx="1737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Faculty Development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6309360" y="5852160"/>
            <a:ext cx="1737360" cy="457200"/>
          </a:xfrm>
          <a:prstGeom prst="roundRect">
            <a:avLst>
              <a:gd name="adj" fmla="val 50000"/>
            </a:avLst>
          </a:prstGeom>
          <a:solidFill>
            <a:srgbClr val="1A2657"/>
          </a:solidFill>
          <a:ln w="9525">
            <a:solidFill>
              <a:srgbClr val="C9871B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6309360" y="5852160"/>
            <a:ext cx="1737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LMS Co-tagging</a:t>
            </a:r>
            <a:endParaRPr lang="en-US" sz="1000" dirty="0"/>
          </a:p>
        </p:txBody>
      </p:sp>
      <p:sp>
        <p:nvSpPr>
          <p:cNvPr id="18" name="Shape 16"/>
          <p:cNvSpPr/>
          <p:nvPr/>
        </p:nvSpPr>
        <p:spPr>
          <a:xfrm>
            <a:off x="8138160" y="5852160"/>
            <a:ext cx="1737360" cy="457200"/>
          </a:xfrm>
          <a:prstGeom prst="roundRect">
            <a:avLst>
              <a:gd name="adj" fmla="val 50000"/>
            </a:avLst>
          </a:prstGeom>
          <a:solidFill>
            <a:srgbClr val="1A2657"/>
          </a:solidFill>
          <a:ln w="9525">
            <a:solidFill>
              <a:srgbClr val="C9871B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8138160" y="5852160"/>
            <a:ext cx="1737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Digital Pedagogy</a:t>
            </a:r>
            <a:endParaRPr lang="en-US" sz="1000" dirty="0"/>
          </a:p>
        </p:txBody>
      </p:sp>
      <p:sp>
        <p:nvSpPr>
          <p:cNvPr id="20" name="Shape 18"/>
          <p:cNvSpPr/>
          <p:nvPr/>
        </p:nvSpPr>
        <p:spPr>
          <a:xfrm>
            <a:off x="9966960" y="5852160"/>
            <a:ext cx="1737360" cy="457200"/>
          </a:xfrm>
          <a:prstGeom prst="roundRect">
            <a:avLst>
              <a:gd name="adj" fmla="val 50000"/>
            </a:avLst>
          </a:prstGeom>
          <a:solidFill>
            <a:srgbClr val="1A2657"/>
          </a:solidFill>
          <a:ln w="9525">
            <a:solidFill>
              <a:srgbClr val="C9871B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9966960" y="5852160"/>
            <a:ext cx="1737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Team Teaching</a:t>
            </a:r>
            <a:endParaRPr lang="en-US" sz="1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BF7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411480"/>
          </a:xfrm>
          <a:prstGeom prst="rect">
            <a:avLst/>
          </a:prstGeom>
          <a:solidFill>
            <a:srgbClr val="0F1B3D"/>
          </a:solidFill>
          <a:ln w="12700">
            <a:solidFill>
              <a:srgbClr val="0F1B3D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4572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NAAC • Outcome Based Education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6400800" y="45720"/>
            <a:ext cx="4572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E0A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08 • National Dissemination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11338560" y="45720"/>
            <a:ext cx="731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 / 14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411480" y="6537960"/>
            <a:ext cx="11365992" cy="0"/>
          </a:xfrm>
          <a:prstGeom prst="line">
            <a:avLst/>
          </a:prstGeom>
          <a:noFill/>
          <a:ln w="9525">
            <a:solidFill>
              <a:srgbClr val="D9D2BD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11480" y="6583680"/>
            <a:ext cx="73152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5A64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Senior Academic Consultant • Interview Presentation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548640" y="7315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400" dirty="0">
                <a:solidFill>
                  <a:srgbClr val="C987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SECTION 08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548640" y="1005840"/>
            <a:ext cx="10972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F1B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Popularising OBE Across Indian HEIs</a:t>
            </a:r>
            <a:endParaRPr lang="en-US" sz="3200" dirty="0"/>
          </a:p>
        </p:txBody>
      </p:sp>
      <p:sp>
        <p:nvSpPr>
          <p:cNvPr id="10" name="Shape 8"/>
          <p:cNvSpPr/>
          <p:nvPr/>
        </p:nvSpPr>
        <p:spPr>
          <a:xfrm>
            <a:off x="548640" y="1874520"/>
            <a:ext cx="548640" cy="54864"/>
          </a:xfrm>
          <a:prstGeom prst="rect">
            <a:avLst/>
          </a:prstGeom>
          <a:solidFill>
            <a:srgbClr val="C9871B"/>
          </a:solidFill>
          <a:ln w="12700">
            <a:solidFill>
              <a:srgbClr val="C9871B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548640" y="2194560"/>
            <a:ext cx="11091672" cy="713232"/>
          </a:xfrm>
          <a:prstGeom prst="roundRect">
            <a:avLst>
              <a:gd name="adj" fmla="val 10256"/>
            </a:avLst>
          </a:prstGeom>
          <a:solidFill>
            <a:srgbClr val="FFFFFF"/>
          </a:solidFill>
          <a:ln w="9525">
            <a:solidFill>
              <a:srgbClr val="D9D2BD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548640" y="2194560"/>
            <a:ext cx="1645920" cy="713232"/>
          </a:xfrm>
          <a:prstGeom prst="rect">
            <a:avLst/>
          </a:prstGeom>
          <a:solidFill>
            <a:srgbClr val="0F1B3D"/>
          </a:solidFill>
          <a:ln w="12700">
            <a:solidFill>
              <a:srgbClr val="0F1B3D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548640" y="2194560"/>
            <a:ext cx="164592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kern="0" spc="200" dirty="0">
                <a:solidFill>
                  <a:srgbClr val="E0A93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AWARENESS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2331720" y="2240280"/>
            <a:ext cx="91897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0F1B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Regional NAAC roadshows, vice-chancellor convenings, success-story showcases, OBE handbook in regional languages.</a:t>
            </a:r>
            <a:endParaRPr lang="en-US" sz="1250" dirty="0"/>
          </a:p>
        </p:txBody>
      </p:sp>
      <p:sp>
        <p:nvSpPr>
          <p:cNvPr id="15" name="Shape 13"/>
          <p:cNvSpPr/>
          <p:nvPr/>
        </p:nvSpPr>
        <p:spPr>
          <a:xfrm>
            <a:off x="548640" y="2999232"/>
            <a:ext cx="11091672" cy="713232"/>
          </a:xfrm>
          <a:prstGeom prst="roundRect">
            <a:avLst>
              <a:gd name="adj" fmla="val 10256"/>
            </a:avLst>
          </a:prstGeom>
          <a:solidFill>
            <a:srgbClr val="FFFFFF"/>
          </a:solidFill>
          <a:ln w="9525">
            <a:solidFill>
              <a:srgbClr val="D9D2BD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548640" y="2999232"/>
            <a:ext cx="1645920" cy="713232"/>
          </a:xfrm>
          <a:prstGeom prst="rect">
            <a:avLst/>
          </a:prstGeom>
          <a:solidFill>
            <a:srgbClr val="0F1B3D"/>
          </a:solidFill>
          <a:ln w="12700">
            <a:solidFill>
              <a:srgbClr val="0F1B3D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548640" y="2999232"/>
            <a:ext cx="164592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kern="0" spc="200" dirty="0">
                <a:solidFill>
                  <a:srgbClr val="E0A93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CAPACITY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2331720" y="3044952"/>
            <a:ext cx="91897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0F1B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Train-the-trainer cohorts in every state; partnership with UGC-MMTTC, AICTE-ATAL, PMMMNMTT centres.</a:t>
            </a:r>
            <a:endParaRPr lang="en-US" sz="1250" dirty="0"/>
          </a:p>
        </p:txBody>
      </p:sp>
      <p:sp>
        <p:nvSpPr>
          <p:cNvPr id="19" name="Shape 17"/>
          <p:cNvSpPr/>
          <p:nvPr/>
        </p:nvSpPr>
        <p:spPr>
          <a:xfrm>
            <a:off x="548640" y="3803904"/>
            <a:ext cx="11091672" cy="713232"/>
          </a:xfrm>
          <a:prstGeom prst="roundRect">
            <a:avLst>
              <a:gd name="adj" fmla="val 10256"/>
            </a:avLst>
          </a:prstGeom>
          <a:solidFill>
            <a:srgbClr val="FFFFFF"/>
          </a:solidFill>
          <a:ln w="9525">
            <a:solidFill>
              <a:srgbClr val="D9D2BD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548640" y="3803904"/>
            <a:ext cx="1645920" cy="713232"/>
          </a:xfrm>
          <a:prstGeom prst="rect">
            <a:avLst/>
          </a:prstGeom>
          <a:solidFill>
            <a:srgbClr val="0F1B3D"/>
          </a:solidFill>
          <a:ln w="12700">
            <a:solidFill>
              <a:srgbClr val="0F1B3D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548640" y="3803904"/>
            <a:ext cx="164592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kern="0" spc="200" dirty="0">
                <a:solidFill>
                  <a:srgbClr val="E0A93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TOOLING</a:t>
            </a:r>
            <a:endParaRPr lang="en-US" sz="1400" dirty="0"/>
          </a:p>
        </p:txBody>
      </p:sp>
      <p:sp>
        <p:nvSpPr>
          <p:cNvPr id="22" name="Text 20"/>
          <p:cNvSpPr/>
          <p:nvPr/>
        </p:nvSpPr>
        <p:spPr>
          <a:xfrm>
            <a:off x="2331720" y="3849624"/>
            <a:ext cx="91897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0F1B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Reference Moodle / Classroom templates, open CO–PO rubrics, attainment calculator, AI prompt library for faculty.</a:t>
            </a:r>
            <a:endParaRPr lang="en-US" sz="1250" dirty="0"/>
          </a:p>
        </p:txBody>
      </p:sp>
      <p:sp>
        <p:nvSpPr>
          <p:cNvPr id="23" name="Shape 21"/>
          <p:cNvSpPr/>
          <p:nvPr/>
        </p:nvSpPr>
        <p:spPr>
          <a:xfrm>
            <a:off x="548640" y="4608576"/>
            <a:ext cx="11091672" cy="713232"/>
          </a:xfrm>
          <a:prstGeom prst="roundRect">
            <a:avLst>
              <a:gd name="adj" fmla="val 10256"/>
            </a:avLst>
          </a:prstGeom>
          <a:solidFill>
            <a:srgbClr val="FFFFFF"/>
          </a:solidFill>
          <a:ln w="9525">
            <a:solidFill>
              <a:srgbClr val="D9D2BD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548640" y="4608576"/>
            <a:ext cx="1645920" cy="713232"/>
          </a:xfrm>
          <a:prstGeom prst="rect">
            <a:avLst/>
          </a:prstGeom>
          <a:solidFill>
            <a:srgbClr val="0F1B3D"/>
          </a:solidFill>
          <a:ln w="12700">
            <a:solidFill>
              <a:srgbClr val="0F1B3D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548640" y="4608576"/>
            <a:ext cx="164592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kern="0" spc="200" dirty="0">
                <a:solidFill>
                  <a:srgbClr val="E0A93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INCENTIVES</a:t>
            </a:r>
            <a:endParaRPr lang="en-US" sz="1400" dirty="0"/>
          </a:p>
        </p:txBody>
      </p:sp>
      <p:sp>
        <p:nvSpPr>
          <p:cNvPr id="26" name="Text 24"/>
          <p:cNvSpPr/>
          <p:nvPr/>
        </p:nvSpPr>
        <p:spPr>
          <a:xfrm>
            <a:off x="2331720" y="4654296"/>
            <a:ext cx="91897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0F1B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Recognition in NAAC SSR scoring, institutional awards, faculty API credit for verified OBE practice.</a:t>
            </a:r>
            <a:endParaRPr lang="en-US" sz="1250" dirty="0"/>
          </a:p>
        </p:txBody>
      </p:sp>
      <p:sp>
        <p:nvSpPr>
          <p:cNvPr id="27" name="Shape 25"/>
          <p:cNvSpPr/>
          <p:nvPr/>
        </p:nvSpPr>
        <p:spPr>
          <a:xfrm>
            <a:off x="548640" y="5413248"/>
            <a:ext cx="11091672" cy="713232"/>
          </a:xfrm>
          <a:prstGeom prst="roundRect">
            <a:avLst>
              <a:gd name="adj" fmla="val 10256"/>
            </a:avLst>
          </a:prstGeom>
          <a:solidFill>
            <a:srgbClr val="FFFFFF"/>
          </a:solidFill>
          <a:ln w="9525">
            <a:solidFill>
              <a:srgbClr val="D9D2BD"/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548640" y="5413248"/>
            <a:ext cx="1645920" cy="713232"/>
          </a:xfrm>
          <a:prstGeom prst="rect">
            <a:avLst/>
          </a:prstGeom>
          <a:solidFill>
            <a:srgbClr val="0F1B3D"/>
          </a:solidFill>
          <a:ln w="12700">
            <a:solidFill>
              <a:srgbClr val="0F1B3D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548640" y="5413248"/>
            <a:ext cx="164592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kern="0" spc="200" dirty="0">
                <a:solidFill>
                  <a:srgbClr val="E0A93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COMMUNITY</a:t>
            </a:r>
            <a:endParaRPr lang="en-US" sz="1400" dirty="0"/>
          </a:p>
        </p:txBody>
      </p:sp>
      <p:sp>
        <p:nvSpPr>
          <p:cNvPr id="30" name="Text 28"/>
          <p:cNvSpPr/>
          <p:nvPr/>
        </p:nvSpPr>
        <p:spPr>
          <a:xfrm>
            <a:off x="2331720" y="5458968"/>
            <a:ext cx="91897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0F1B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National OBE Practitioners' Network; quarterly webinars; mentor-mentee institutional pairing.</a:t>
            </a:r>
            <a:endParaRPr lang="en-US" sz="12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BF7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411480"/>
          </a:xfrm>
          <a:prstGeom prst="rect">
            <a:avLst/>
          </a:prstGeom>
          <a:solidFill>
            <a:srgbClr val="0F1B3D"/>
          </a:solidFill>
          <a:ln w="12700">
            <a:solidFill>
              <a:srgbClr val="0F1B3D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4572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NAAC • Outcome Based Education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6400800" y="45720"/>
            <a:ext cx="4572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E0A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Roadmap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11338560" y="45720"/>
            <a:ext cx="731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 / 14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411480" y="6537960"/>
            <a:ext cx="11365992" cy="0"/>
          </a:xfrm>
          <a:prstGeom prst="line">
            <a:avLst/>
          </a:prstGeom>
          <a:noFill/>
          <a:ln w="9525">
            <a:solidFill>
              <a:srgbClr val="D9D2BD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11480" y="6583680"/>
            <a:ext cx="73152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5A64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Senior Academic Consultant • Interview Presentation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548640" y="7315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400" dirty="0">
                <a:solidFill>
                  <a:srgbClr val="C987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IMPLEMENTATION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548640" y="1005840"/>
            <a:ext cx="10972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F1B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 24-Month Roadmap for an HEI</a:t>
            </a:r>
            <a:endParaRPr lang="en-US" sz="3200" dirty="0"/>
          </a:p>
        </p:txBody>
      </p:sp>
      <p:sp>
        <p:nvSpPr>
          <p:cNvPr id="10" name="Shape 8"/>
          <p:cNvSpPr/>
          <p:nvPr/>
        </p:nvSpPr>
        <p:spPr>
          <a:xfrm>
            <a:off x="548640" y="1874520"/>
            <a:ext cx="548640" cy="54864"/>
          </a:xfrm>
          <a:prstGeom prst="rect">
            <a:avLst/>
          </a:prstGeom>
          <a:solidFill>
            <a:srgbClr val="C9871B"/>
          </a:solidFill>
          <a:ln w="12700">
            <a:solidFill>
              <a:srgbClr val="C9871B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548640" y="3200400"/>
            <a:ext cx="11091672" cy="54864"/>
          </a:xfrm>
          <a:prstGeom prst="rect">
            <a:avLst/>
          </a:prstGeom>
          <a:solidFill>
            <a:srgbClr val="C9871B"/>
          </a:solidFill>
          <a:ln w="12700">
            <a:solidFill>
              <a:srgbClr val="C9871B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1463040" y="3072384"/>
            <a:ext cx="329184" cy="329184"/>
          </a:xfrm>
          <a:prstGeom prst="ellipse">
            <a:avLst/>
          </a:prstGeom>
          <a:solidFill>
            <a:srgbClr val="0F1B3D"/>
          </a:solidFill>
          <a:ln w="25400">
            <a:solidFill>
              <a:srgbClr val="C9871B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548640" y="2377440"/>
            <a:ext cx="222199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C9871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0–3 m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548640" y="2743200"/>
            <a:ext cx="2221992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0F1B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Diagnose</a:t>
            </a:r>
            <a:endParaRPr lang="en-US" sz="1300" dirty="0"/>
          </a:p>
        </p:txBody>
      </p:sp>
      <p:sp>
        <p:nvSpPr>
          <p:cNvPr id="15" name="Shape 13"/>
          <p:cNvSpPr/>
          <p:nvPr/>
        </p:nvSpPr>
        <p:spPr>
          <a:xfrm>
            <a:off x="594360" y="3611880"/>
            <a:ext cx="2130552" cy="2377440"/>
          </a:xfrm>
          <a:prstGeom prst="roundRect">
            <a:avLst>
              <a:gd name="adj" fmla="val 3433"/>
            </a:avLst>
          </a:prstGeom>
          <a:solidFill>
            <a:srgbClr val="FFFFFF"/>
          </a:solidFill>
          <a:ln w="9525">
            <a:solidFill>
              <a:srgbClr val="D9D2BD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731520" y="3703320"/>
            <a:ext cx="1874520" cy="2194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5A64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OBE-readiness audit; baseline CO–PO inventory; LMS gap analysis.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3685032" y="3072384"/>
            <a:ext cx="329184" cy="329184"/>
          </a:xfrm>
          <a:prstGeom prst="ellipse">
            <a:avLst/>
          </a:prstGeom>
          <a:solidFill>
            <a:srgbClr val="0F1B3D"/>
          </a:solidFill>
          <a:ln w="25400">
            <a:solidFill>
              <a:srgbClr val="C9871B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2770632" y="2377440"/>
            <a:ext cx="222199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C9871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3–6 m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2770632" y="2743200"/>
            <a:ext cx="2221992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0F1B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Design</a:t>
            </a:r>
            <a:endParaRPr lang="en-US" sz="1300" dirty="0"/>
          </a:p>
        </p:txBody>
      </p:sp>
      <p:sp>
        <p:nvSpPr>
          <p:cNvPr id="20" name="Shape 18"/>
          <p:cNvSpPr/>
          <p:nvPr/>
        </p:nvSpPr>
        <p:spPr>
          <a:xfrm>
            <a:off x="2816352" y="3611880"/>
            <a:ext cx="2130552" cy="2377440"/>
          </a:xfrm>
          <a:prstGeom prst="roundRect">
            <a:avLst>
              <a:gd name="adj" fmla="val 3433"/>
            </a:avLst>
          </a:prstGeom>
          <a:solidFill>
            <a:srgbClr val="FFFFFF"/>
          </a:solidFill>
          <a:ln w="9525">
            <a:solidFill>
              <a:srgbClr val="D9D2BD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2953512" y="3703320"/>
            <a:ext cx="1874520" cy="2194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5A64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Revise COs with Bloom alignment; build CO–PO map; rubric library.</a:t>
            </a:r>
            <a:endParaRPr lang="en-US" sz="1100" dirty="0"/>
          </a:p>
        </p:txBody>
      </p:sp>
      <p:sp>
        <p:nvSpPr>
          <p:cNvPr id="22" name="Shape 20"/>
          <p:cNvSpPr/>
          <p:nvPr/>
        </p:nvSpPr>
        <p:spPr>
          <a:xfrm>
            <a:off x="5907024" y="3072384"/>
            <a:ext cx="329184" cy="329184"/>
          </a:xfrm>
          <a:prstGeom prst="ellipse">
            <a:avLst/>
          </a:prstGeom>
          <a:solidFill>
            <a:srgbClr val="0F1B3D"/>
          </a:solidFill>
          <a:ln w="25400">
            <a:solidFill>
              <a:srgbClr val="C9871B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4992624" y="2377440"/>
            <a:ext cx="222199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C9871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6–12 m</a:t>
            </a:r>
            <a:endParaRPr lang="en-US" sz="1400" dirty="0"/>
          </a:p>
        </p:txBody>
      </p:sp>
      <p:sp>
        <p:nvSpPr>
          <p:cNvPr id="24" name="Text 22"/>
          <p:cNvSpPr/>
          <p:nvPr/>
        </p:nvSpPr>
        <p:spPr>
          <a:xfrm>
            <a:off x="4992624" y="2743200"/>
            <a:ext cx="2221992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0F1B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Equip</a:t>
            </a:r>
            <a:endParaRPr lang="en-US" sz="1300" dirty="0"/>
          </a:p>
        </p:txBody>
      </p:sp>
      <p:sp>
        <p:nvSpPr>
          <p:cNvPr id="25" name="Shape 23"/>
          <p:cNvSpPr/>
          <p:nvPr/>
        </p:nvSpPr>
        <p:spPr>
          <a:xfrm>
            <a:off x="5038344" y="3611880"/>
            <a:ext cx="2130552" cy="2377440"/>
          </a:xfrm>
          <a:prstGeom prst="roundRect">
            <a:avLst>
              <a:gd name="adj" fmla="val 3433"/>
            </a:avLst>
          </a:prstGeom>
          <a:solidFill>
            <a:srgbClr val="FFFFFF"/>
          </a:solidFill>
          <a:ln w="9525">
            <a:solidFill>
              <a:srgbClr val="D9D2BD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5175504" y="3703320"/>
            <a:ext cx="1874520" cy="2194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5A64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40-hr FDP; AI fluency cohort; Moodle / Classroom rollout with item banks.</a:t>
            </a:r>
            <a:endParaRPr lang="en-US" sz="1100" dirty="0"/>
          </a:p>
        </p:txBody>
      </p:sp>
      <p:sp>
        <p:nvSpPr>
          <p:cNvPr id="27" name="Shape 25"/>
          <p:cNvSpPr/>
          <p:nvPr/>
        </p:nvSpPr>
        <p:spPr>
          <a:xfrm>
            <a:off x="8129016" y="3072384"/>
            <a:ext cx="329184" cy="329184"/>
          </a:xfrm>
          <a:prstGeom prst="ellipse">
            <a:avLst/>
          </a:prstGeom>
          <a:solidFill>
            <a:srgbClr val="0F1B3D"/>
          </a:solidFill>
          <a:ln w="25400">
            <a:solidFill>
              <a:srgbClr val="C9871B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7214616" y="2377440"/>
            <a:ext cx="222199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C9871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12–18 m</a:t>
            </a:r>
            <a:endParaRPr lang="en-US" sz="1400" dirty="0"/>
          </a:p>
        </p:txBody>
      </p:sp>
      <p:sp>
        <p:nvSpPr>
          <p:cNvPr id="29" name="Text 27"/>
          <p:cNvSpPr/>
          <p:nvPr/>
        </p:nvSpPr>
        <p:spPr>
          <a:xfrm>
            <a:off x="7214616" y="2743200"/>
            <a:ext cx="2221992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0F1B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Deliver</a:t>
            </a:r>
            <a:endParaRPr lang="en-US" sz="1300" dirty="0"/>
          </a:p>
        </p:txBody>
      </p:sp>
      <p:sp>
        <p:nvSpPr>
          <p:cNvPr id="30" name="Shape 28"/>
          <p:cNvSpPr/>
          <p:nvPr/>
        </p:nvSpPr>
        <p:spPr>
          <a:xfrm>
            <a:off x="7260336" y="3611880"/>
            <a:ext cx="2130552" cy="2377440"/>
          </a:xfrm>
          <a:prstGeom prst="roundRect">
            <a:avLst>
              <a:gd name="adj" fmla="val 3433"/>
            </a:avLst>
          </a:prstGeom>
          <a:solidFill>
            <a:srgbClr val="FFFFFF"/>
          </a:solidFill>
          <a:ln w="9525">
            <a:solidFill>
              <a:srgbClr val="D9D2BD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7397496" y="3703320"/>
            <a:ext cx="1874520" cy="2194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5A64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Flipped + blended pilots; team-taught ID modules; co-tagged assessment.</a:t>
            </a:r>
            <a:endParaRPr lang="en-US" sz="1100" dirty="0"/>
          </a:p>
        </p:txBody>
      </p:sp>
      <p:sp>
        <p:nvSpPr>
          <p:cNvPr id="32" name="Shape 30"/>
          <p:cNvSpPr/>
          <p:nvPr/>
        </p:nvSpPr>
        <p:spPr>
          <a:xfrm>
            <a:off x="10351008" y="3072384"/>
            <a:ext cx="329184" cy="329184"/>
          </a:xfrm>
          <a:prstGeom prst="ellipse">
            <a:avLst/>
          </a:prstGeom>
          <a:solidFill>
            <a:srgbClr val="0F1B3D"/>
          </a:solidFill>
          <a:ln w="25400">
            <a:solidFill>
              <a:srgbClr val="C9871B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9436608" y="2377440"/>
            <a:ext cx="222199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C9871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18–24 m</a:t>
            </a:r>
            <a:endParaRPr lang="en-US" sz="1400" dirty="0"/>
          </a:p>
        </p:txBody>
      </p:sp>
      <p:sp>
        <p:nvSpPr>
          <p:cNvPr id="34" name="Text 32"/>
          <p:cNvSpPr/>
          <p:nvPr/>
        </p:nvSpPr>
        <p:spPr>
          <a:xfrm>
            <a:off x="9436608" y="2743200"/>
            <a:ext cx="2221992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0F1B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Attain &amp; Audit</a:t>
            </a:r>
            <a:endParaRPr lang="en-US" sz="1300" dirty="0"/>
          </a:p>
        </p:txBody>
      </p:sp>
      <p:sp>
        <p:nvSpPr>
          <p:cNvPr id="35" name="Shape 33"/>
          <p:cNvSpPr/>
          <p:nvPr/>
        </p:nvSpPr>
        <p:spPr>
          <a:xfrm>
            <a:off x="9482328" y="3611880"/>
            <a:ext cx="2130552" cy="2377440"/>
          </a:xfrm>
          <a:prstGeom prst="roundRect">
            <a:avLst>
              <a:gd name="adj" fmla="val 3433"/>
            </a:avLst>
          </a:prstGeom>
          <a:solidFill>
            <a:srgbClr val="FFFFFF"/>
          </a:solidFill>
          <a:ln w="9525">
            <a:solidFill>
              <a:srgbClr val="D9D2BD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9619488" y="3703320"/>
            <a:ext cx="1874520" cy="2194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5A64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Attainment reports; close-the-loop revisions; NAAC SSR-ready evidence.</a:t>
            </a:r>
            <a:endParaRPr lang="en-US" sz="11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BF7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411480"/>
          </a:xfrm>
          <a:prstGeom prst="rect">
            <a:avLst/>
          </a:prstGeom>
          <a:solidFill>
            <a:srgbClr val="0F1B3D"/>
          </a:solidFill>
          <a:ln w="12700">
            <a:solidFill>
              <a:srgbClr val="0F1B3D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4572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NAAC • Outcome Based Education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6400800" y="45720"/>
            <a:ext cx="4572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E0A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Measuring Success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11338560" y="45720"/>
            <a:ext cx="731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 / 14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411480" y="6537960"/>
            <a:ext cx="11365992" cy="0"/>
          </a:xfrm>
          <a:prstGeom prst="line">
            <a:avLst/>
          </a:prstGeom>
          <a:noFill/>
          <a:ln w="9525">
            <a:solidFill>
              <a:srgbClr val="D9D2BD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11480" y="6583680"/>
            <a:ext cx="73152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5A64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Senior Academic Consultant • Interview Presentation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548640" y="7315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400" dirty="0">
                <a:solidFill>
                  <a:srgbClr val="C987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MEASURING SUCCESS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548640" y="1005840"/>
            <a:ext cx="10972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F1B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KPIs the Consultant Will Track</a:t>
            </a:r>
            <a:endParaRPr lang="en-US" sz="3200" dirty="0"/>
          </a:p>
        </p:txBody>
      </p:sp>
      <p:sp>
        <p:nvSpPr>
          <p:cNvPr id="10" name="Shape 8"/>
          <p:cNvSpPr/>
          <p:nvPr/>
        </p:nvSpPr>
        <p:spPr>
          <a:xfrm>
            <a:off x="548640" y="1874520"/>
            <a:ext cx="548640" cy="54864"/>
          </a:xfrm>
          <a:prstGeom prst="rect">
            <a:avLst/>
          </a:prstGeom>
          <a:solidFill>
            <a:srgbClr val="C9871B"/>
          </a:solidFill>
          <a:ln w="12700">
            <a:solidFill>
              <a:srgbClr val="C9871B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548640" y="2194560"/>
            <a:ext cx="2715768" cy="2194560"/>
          </a:xfrm>
          <a:prstGeom prst="roundRect">
            <a:avLst>
              <a:gd name="adj" fmla="val 3333"/>
            </a:avLst>
          </a:prstGeom>
          <a:solidFill>
            <a:srgbClr val="FFFFFF"/>
          </a:solidFill>
          <a:ln w="9525">
            <a:solidFill>
              <a:srgbClr val="2C5F2D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548640" y="2331720"/>
            <a:ext cx="2715768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800" b="1" dirty="0">
                <a:solidFill>
                  <a:srgbClr val="2C5F2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≥ 2.5</a:t>
            </a:r>
            <a:endParaRPr lang="en-US" sz="4800" dirty="0"/>
          </a:p>
        </p:txBody>
      </p:sp>
      <p:sp>
        <p:nvSpPr>
          <p:cNvPr id="13" name="Text 11"/>
          <p:cNvSpPr/>
          <p:nvPr/>
        </p:nvSpPr>
        <p:spPr>
          <a:xfrm>
            <a:off x="731520" y="3383280"/>
            <a:ext cx="2350008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5A64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Mean CO attainment level (target on 0–3 scale)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3355848" y="2194560"/>
            <a:ext cx="2715768" cy="2194560"/>
          </a:xfrm>
          <a:prstGeom prst="roundRect">
            <a:avLst>
              <a:gd name="adj" fmla="val 3333"/>
            </a:avLst>
          </a:prstGeom>
          <a:solidFill>
            <a:srgbClr val="FFFFFF"/>
          </a:solidFill>
          <a:ln w="9525">
            <a:solidFill>
              <a:srgbClr val="1E2761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3355848" y="2331720"/>
            <a:ext cx="2715768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800" b="1" dirty="0">
                <a:solidFill>
                  <a:srgbClr val="1E276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100%</a:t>
            </a:r>
            <a:endParaRPr lang="en-US" sz="4800" dirty="0"/>
          </a:p>
        </p:txBody>
      </p:sp>
      <p:sp>
        <p:nvSpPr>
          <p:cNvPr id="16" name="Text 14"/>
          <p:cNvSpPr/>
          <p:nvPr/>
        </p:nvSpPr>
        <p:spPr>
          <a:xfrm>
            <a:off x="3538728" y="3383280"/>
            <a:ext cx="2350008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5A64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Courses with CO–PO mapping &amp; rubric in LMS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6163056" y="2194560"/>
            <a:ext cx="2715768" cy="2194560"/>
          </a:xfrm>
          <a:prstGeom prst="roundRect">
            <a:avLst>
              <a:gd name="adj" fmla="val 3333"/>
            </a:avLst>
          </a:prstGeom>
          <a:solidFill>
            <a:srgbClr val="FFFFFF"/>
          </a:solidFill>
          <a:ln w="9525">
            <a:solidFill>
              <a:srgbClr val="C9871B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163056" y="2331720"/>
            <a:ext cx="2715768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800" b="1" dirty="0">
                <a:solidFill>
                  <a:srgbClr val="C9871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≥ 80%</a:t>
            </a:r>
            <a:endParaRPr lang="en-US" sz="4800" dirty="0"/>
          </a:p>
        </p:txBody>
      </p:sp>
      <p:sp>
        <p:nvSpPr>
          <p:cNvPr id="19" name="Text 17"/>
          <p:cNvSpPr/>
          <p:nvPr/>
        </p:nvSpPr>
        <p:spPr>
          <a:xfrm>
            <a:off x="6345936" y="3383280"/>
            <a:ext cx="2350008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5A64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Faculty certified in IT + AI fluency baseline</a:t>
            </a:r>
            <a:endParaRPr lang="en-US" sz="1200" dirty="0"/>
          </a:p>
        </p:txBody>
      </p:sp>
      <p:sp>
        <p:nvSpPr>
          <p:cNvPr id="20" name="Shape 18"/>
          <p:cNvSpPr/>
          <p:nvPr/>
        </p:nvSpPr>
        <p:spPr>
          <a:xfrm>
            <a:off x="8970264" y="2194560"/>
            <a:ext cx="2715768" cy="2194560"/>
          </a:xfrm>
          <a:prstGeom prst="roundRect">
            <a:avLst>
              <a:gd name="adj" fmla="val 3333"/>
            </a:avLst>
          </a:prstGeom>
          <a:solidFill>
            <a:srgbClr val="FFFFFF"/>
          </a:solidFill>
          <a:ln w="9525">
            <a:solidFill>
              <a:srgbClr val="7A3030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8970264" y="2331720"/>
            <a:ext cx="2715768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800" b="1" dirty="0">
                <a:solidFill>
                  <a:srgbClr val="7A303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≥ 30%</a:t>
            </a:r>
            <a:endParaRPr lang="en-US" sz="4800" dirty="0"/>
          </a:p>
        </p:txBody>
      </p:sp>
      <p:sp>
        <p:nvSpPr>
          <p:cNvPr id="22" name="Text 20"/>
          <p:cNvSpPr/>
          <p:nvPr/>
        </p:nvSpPr>
        <p:spPr>
          <a:xfrm>
            <a:off x="9153144" y="3383280"/>
            <a:ext cx="2350008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5A64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Programmes offering ID / MD electives via ABC</a:t>
            </a:r>
            <a:endParaRPr lang="en-US" sz="1200" dirty="0"/>
          </a:p>
        </p:txBody>
      </p:sp>
      <p:sp>
        <p:nvSpPr>
          <p:cNvPr id="23" name="Shape 21"/>
          <p:cNvSpPr/>
          <p:nvPr/>
        </p:nvSpPr>
        <p:spPr>
          <a:xfrm>
            <a:off x="548640" y="4572000"/>
            <a:ext cx="11091672" cy="1691640"/>
          </a:xfrm>
          <a:prstGeom prst="roundRect">
            <a:avLst>
              <a:gd name="adj" fmla="val 4324"/>
            </a:avLst>
          </a:prstGeom>
          <a:solidFill>
            <a:srgbClr val="F2EADB"/>
          </a:solidFill>
          <a:ln w="9525">
            <a:solidFill>
              <a:srgbClr val="D9D2BD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777240" y="4663440"/>
            <a:ext cx="10515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F1B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Qualitative indicators</a:t>
            </a:r>
            <a:endParaRPr lang="en-US" sz="1400" dirty="0"/>
          </a:p>
        </p:txBody>
      </p:sp>
      <p:sp>
        <p:nvSpPr>
          <p:cNvPr id="25" name="Text 23"/>
          <p:cNvSpPr/>
          <p:nvPr/>
        </p:nvSpPr>
        <p:spPr>
          <a:xfrm>
            <a:off x="868680" y="5029200"/>
            <a:ext cx="1042416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1200" dirty="0">
                <a:solidFill>
                  <a:srgbClr val="0F1B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Student feedback on engagement and clarity of outcomes</a:t>
            </a:r>
            <a:endParaRPr lang="en-US" sz="1200" dirty="0"/>
          </a:p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1200" dirty="0">
                <a:solidFill>
                  <a:srgbClr val="0F1B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Employer / alumni perception of graduate attributes (PO attainment proxy)</a:t>
            </a:r>
            <a:endParaRPr lang="en-US" sz="1200" dirty="0"/>
          </a:p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1200" dirty="0">
                <a:solidFill>
                  <a:srgbClr val="0F1B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Faculty peer-observation reports and reflective journals</a:t>
            </a:r>
            <a:endParaRPr lang="en-US" sz="1200" dirty="0"/>
          </a:p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1200" dirty="0">
                <a:solidFill>
                  <a:srgbClr val="0F1B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NAAC peer-team commendations on Criterion I and II</a:t>
            </a:r>
            <a:endParaRPr lang="en-US" sz="1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BF7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411480"/>
          </a:xfrm>
          <a:prstGeom prst="rect">
            <a:avLst/>
          </a:prstGeom>
          <a:solidFill>
            <a:srgbClr val="0F1B3D"/>
          </a:solidFill>
          <a:ln w="12700">
            <a:solidFill>
              <a:srgbClr val="0F1B3D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4572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NAAC • Outcome Based Education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6400800" y="45720"/>
            <a:ext cx="4572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E0A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 &amp; Mitigation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11338560" y="45720"/>
            <a:ext cx="731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 / 14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411480" y="6537960"/>
            <a:ext cx="11365992" cy="0"/>
          </a:xfrm>
          <a:prstGeom prst="line">
            <a:avLst/>
          </a:prstGeom>
          <a:noFill/>
          <a:ln w="9525">
            <a:solidFill>
              <a:srgbClr val="D9D2BD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11480" y="6583680"/>
            <a:ext cx="73152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5A64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Senior Academic Consultant • Interview Presentation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548640" y="7315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400" dirty="0">
                <a:solidFill>
                  <a:srgbClr val="C987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ANTICIPATED CHALLENGES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548640" y="1005840"/>
            <a:ext cx="10972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F1B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And How We Mitigate Them</a:t>
            </a:r>
            <a:endParaRPr lang="en-US" sz="3200" dirty="0"/>
          </a:p>
        </p:txBody>
      </p:sp>
      <p:sp>
        <p:nvSpPr>
          <p:cNvPr id="10" name="Shape 8"/>
          <p:cNvSpPr/>
          <p:nvPr/>
        </p:nvSpPr>
        <p:spPr>
          <a:xfrm>
            <a:off x="548640" y="1874520"/>
            <a:ext cx="548640" cy="54864"/>
          </a:xfrm>
          <a:prstGeom prst="rect">
            <a:avLst/>
          </a:prstGeom>
          <a:solidFill>
            <a:srgbClr val="C9871B"/>
          </a:solidFill>
          <a:ln w="12700">
            <a:solidFill>
              <a:srgbClr val="C9871B"/>
            </a:solidFill>
            <a:prstDash val="solid"/>
          </a:ln>
        </p:spPr>
      </p:sp>
      <p:graphicFrame>
        <p:nvGraphicFramePr>
          <p:cNvPr id="1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2194560"/>
          <a:ext cx="11091672" cy="914400"/>
        </p:xfrm>
        <a:graphic>
          <a:graphicData uri="http://schemas.openxmlformats.org/drawingml/2006/table">
            <a:tbl>
              <a:tblPr/>
              <a:tblGrid>
                <a:gridCol w="4114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97687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4864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Challenge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9D2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2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2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2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B3D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Mitigation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9D2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2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2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2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B3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b="1" dirty="0">
                          <a:solidFill>
                            <a:srgbClr val="0F1B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Faculty resistance to change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9D2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2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2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2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EADB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dirty="0">
                          <a:solidFill>
                            <a:srgbClr val="0F1B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Hands-on micro-FDPs; visible quick wins; recognition through API credits.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9D2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2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2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2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EA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b="1" dirty="0">
                          <a:solidFill>
                            <a:srgbClr val="0F1B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Uneven IT / AI literacy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9D2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2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2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2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dirty="0">
                          <a:solidFill>
                            <a:srgbClr val="0F1B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Tiered training tracks; peer-led 'AI champions' in every department.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9D2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2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2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2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b="1" dirty="0">
                          <a:solidFill>
                            <a:srgbClr val="0F1B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LMS adoption inertia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9D2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2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2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2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EADB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dirty="0">
                          <a:solidFill>
                            <a:srgbClr val="0F1B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Pre-built templates, item banks, and 1-page CO-tagging guides.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9D2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2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2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2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EA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b="1" dirty="0">
                          <a:solidFill>
                            <a:srgbClr val="0F1B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Data quality for attainment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9D2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2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2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2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dirty="0">
                          <a:solidFill>
                            <a:srgbClr val="0F1B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Standardised rubrics; calibration workshops; LMS-enforced tagging.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9D2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2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2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2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b="1" dirty="0">
                          <a:solidFill>
                            <a:srgbClr val="0F1B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Equity &amp; accessibility gaps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9D2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2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2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2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EADB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dirty="0">
                          <a:solidFill>
                            <a:srgbClr val="0F1B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WCAG compliance; offline OER; multilingual content; low-bandwidth modes.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9D2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2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2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2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EA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b="1" dirty="0">
                          <a:solidFill>
                            <a:srgbClr val="0F1B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AI integrity concerns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9D2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2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2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2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dirty="0">
                          <a:solidFill>
                            <a:srgbClr val="0F1B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Clear AI-use policy; assessment redesign for higher-order thinking.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9D2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2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2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2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F1B3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C9871B"/>
          </a:solidFill>
          <a:ln w="12700">
            <a:solidFill>
              <a:srgbClr val="C9871B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822960" y="1097280"/>
            <a:ext cx="10515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600" dirty="0">
                <a:solidFill>
                  <a:srgbClr val="E0A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CLOSING THOUGHT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822960" y="173736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600" i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“Outcomes are not what we teach — they are what students can demonstrably do.”</a:t>
            </a:r>
            <a:endParaRPr lang="en-US" sz="3600" dirty="0"/>
          </a:p>
        </p:txBody>
      </p:sp>
      <p:sp>
        <p:nvSpPr>
          <p:cNvPr id="5" name="Shape 3"/>
          <p:cNvSpPr/>
          <p:nvPr/>
        </p:nvSpPr>
        <p:spPr>
          <a:xfrm>
            <a:off x="822960" y="3749040"/>
            <a:ext cx="2743200" cy="0"/>
          </a:xfrm>
          <a:prstGeom prst="line">
            <a:avLst/>
          </a:prstGeom>
          <a:noFill/>
          <a:ln w="25400">
            <a:solidFill>
              <a:srgbClr val="C9871B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22960" y="3931920"/>
            <a:ext cx="1051560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E8E2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student-centric, outcome-based curriculum — supported by capable faculty, an intelligent LMS, and a national community of practice — is how Indian higher education will earn and sustain NAAC excellence.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822960" y="5486400"/>
            <a:ext cx="10515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E0A93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Thank You</a:t>
            </a:r>
            <a:endParaRPr lang="en-US" sz="3200" dirty="0"/>
          </a:p>
        </p:txBody>
      </p:sp>
      <p:sp>
        <p:nvSpPr>
          <p:cNvPr id="8" name="Text 6"/>
          <p:cNvSpPr/>
          <p:nvPr/>
        </p:nvSpPr>
        <p:spPr>
          <a:xfrm>
            <a:off x="822960" y="6035040"/>
            <a:ext cx="10515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rgbClr val="BFC6D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Questions &amp; Discussion  •  Senior Academic Consultant, NAAC India</a:t>
            </a:r>
            <a:endParaRPr lang="en-US" sz="1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BF7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411480"/>
          </a:xfrm>
          <a:prstGeom prst="rect">
            <a:avLst/>
          </a:prstGeom>
          <a:solidFill>
            <a:srgbClr val="0F1B3D"/>
          </a:solidFill>
          <a:ln w="12700">
            <a:solidFill>
              <a:srgbClr val="0F1B3D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4572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NAAC • Outcome Based Education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6400800" y="45720"/>
            <a:ext cx="4572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E0A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Agenda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11338560" y="45720"/>
            <a:ext cx="731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 / 14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411480" y="6537960"/>
            <a:ext cx="11365992" cy="0"/>
          </a:xfrm>
          <a:prstGeom prst="line">
            <a:avLst/>
          </a:prstGeom>
          <a:noFill/>
          <a:ln w="9525">
            <a:solidFill>
              <a:srgbClr val="D9D2BD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11480" y="6583680"/>
            <a:ext cx="73152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5A64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Senior Academic Consultant • Interview Presentation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548640" y="7315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400" dirty="0">
                <a:solidFill>
                  <a:srgbClr val="C987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OVERVIEW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548640" y="1005840"/>
            <a:ext cx="10972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F1B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What this presentation covers</a:t>
            </a:r>
            <a:endParaRPr lang="en-US" sz="3200" dirty="0"/>
          </a:p>
        </p:txBody>
      </p:sp>
      <p:sp>
        <p:nvSpPr>
          <p:cNvPr id="10" name="Shape 8"/>
          <p:cNvSpPr/>
          <p:nvPr/>
        </p:nvSpPr>
        <p:spPr>
          <a:xfrm>
            <a:off x="548640" y="1874520"/>
            <a:ext cx="548640" cy="54864"/>
          </a:xfrm>
          <a:prstGeom prst="rect">
            <a:avLst/>
          </a:prstGeom>
          <a:solidFill>
            <a:srgbClr val="C9871B"/>
          </a:solidFill>
          <a:ln w="12700">
            <a:solidFill>
              <a:srgbClr val="C9871B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548640" y="2194560"/>
            <a:ext cx="5486400" cy="777240"/>
          </a:xfrm>
          <a:prstGeom prst="roundRect">
            <a:avLst>
              <a:gd name="adj" fmla="val 7059"/>
            </a:avLst>
          </a:prstGeom>
          <a:solidFill>
            <a:srgbClr val="FFFFFF"/>
          </a:solidFill>
          <a:ln w="9525">
            <a:solidFill>
              <a:srgbClr val="D9D2BD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85800" y="2286000"/>
            <a:ext cx="64008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C9871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01</a:t>
            </a:r>
            <a:endParaRPr lang="en-US" sz="2400" dirty="0"/>
          </a:p>
        </p:txBody>
      </p:sp>
      <p:sp>
        <p:nvSpPr>
          <p:cNvPr id="13" name="Text 11"/>
          <p:cNvSpPr/>
          <p:nvPr/>
        </p:nvSpPr>
        <p:spPr>
          <a:xfrm>
            <a:off x="1417320" y="2267712"/>
            <a:ext cx="44805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F1B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Paradigm Shift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1417320" y="2606040"/>
            <a:ext cx="44805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i="1" dirty="0">
                <a:solidFill>
                  <a:srgbClr val="5A64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teacher-centric models cannot deliver NAAC outcomes</a:t>
            </a:r>
            <a:endParaRPr lang="en-US" sz="1050" dirty="0"/>
          </a:p>
        </p:txBody>
      </p:sp>
      <p:sp>
        <p:nvSpPr>
          <p:cNvPr id="15" name="Shape 13"/>
          <p:cNvSpPr/>
          <p:nvPr/>
        </p:nvSpPr>
        <p:spPr>
          <a:xfrm>
            <a:off x="6172200" y="2194560"/>
            <a:ext cx="5486400" cy="777240"/>
          </a:xfrm>
          <a:prstGeom prst="roundRect">
            <a:avLst>
              <a:gd name="adj" fmla="val 7059"/>
            </a:avLst>
          </a:prstGeom>
          <a:solidFill>
            <a:srgbClr val="FFFFFF"/>
          </a:solidFill>
          <a:ln w="9525">
            <a:solidFill>
              <a:srgbClr val="D9D2BD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6309360" y="2286000"/>
            <a:ext cx="64008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C9871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02</a:t>
            </a:r>
            <a:endParaRPr lang="en-US" sz="2400" dirty="0"/>
          </a:p>
        </p:txBody>
      </p:sp>
      <p:sp>
        <p:nvSpPr>
          <p:cNvPr id="17" name="Text 15"/>
          <p:cNvSpPr/>
          <p:nvPr/>
        </p:nvSpPr>
        <p:spPr>
          <a:xfrm>
            <a:off x="7040880" y="2267712"/>
            <a:ext cx="44805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F1B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POs, PSOs &amp; COs</a:t>
            </a:r>
            <a:endParaRPr lang="en-US" sz="1500" dirty="0"/>
          </a:p>
        </p:txBody>
      </p:sp>
      <p:sp>
        <p:nvSpPr>
          <p:cNvPr id="18" name="Text 16"/>
          <p:cNvSpPr/>
          <p:nvPr/>
        </p:nvSpPr>
        <p:spPr>
          <a:xfrm>
            <a:off x="7040880" y="2606040"/>
            <a:ext cx="44805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i="1" dirty="0">
                <a:solidFill>
                  <a:srgbClr val="5A64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Defining the outcome architecture of a programme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548640" y="3108960"/>
            <a:ext cx="5486400" cy="777240"/>
          </a:xfrm>
          <a:prstGeom prst="roundRect">
            <a:avLst>
              <a:gd name="adj" fmla="val 7059"/>
            </a:avLst>
          </a:prstGeom>
          <a:solidFill>
            <a:srgbClr val="FFFFFF"/>
          </a:solidFill>
          <a:ln w="9525">
            <a:solidFill>
              <a:srgbClr val="D9D2BD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685800" y="3200400"/>
            <a:ext cx="64008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C9871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03</a:t>
            </a:r>
            <a:endParaRPr lang="en-US" sz="2400" dirty="0"/>
          </a:p>
        </p:txBody>
      </p:sp>
      <p:sp>
        <p:nvSpPr>
          <p:cNvPr id="21" name="Text 19"/>
          <p:cNvSpPr/>
          <p:nvPr/>
        </p:nvSpPr>
        <p:spPr>
          <a:xfrm>
            <a:off x="1417320" y="3182112"/>
            <a:ext cx="44805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F1B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CO–PO Mapping</a:t>
            </a:r>
            <a:endParaRPr lang="en-US" sz="1500" dirty="0"/>
          </a:p>
        </p:txBody>
      </p:sp>
      <p:sp>
        <p:nvSpPr>
          <p:cNvPr id="22" name="Text 20"/>
          <p:cNvSpPr/>
          <p:nvPr/>
        </p:nvSpPr>
        <p:spPr>
          <a:xfrm>
            <a:off x="1417320" y="3520440"/>
            <a:ext cx="44805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i="1" dirty="0">
                <a:solidFill>
                  <a:srgbClr val="5A64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Attainment matrix, rubrics and the assessment loop</a:t>
            </a:r>
            <a:endParaRPr lang="en-US" sz="1050" dirty="0"/>
          </a:p>
        </p:txBody>
      </p:sp>
      <p:sp>
        <p:nvSpPr>
          <p:cNvPr id="23" name="Shape 21"/>
          <p:cNvSpPr/>
          <p:nvPr/>
        </p:nvSpPr>
        <p:spPr>
          <a:xfrm>
            <a:off x="6172200" y="3108960"/>
            <a:ext cx="5486400" cy="777240"/>
          </a:xfrm>
          <a:prstGeom prst="roundRect">
            <a:avLst>
              <a:gd name="adj" fmla="val 7059"/>
            </a:avLst>
          </a:prstGeom>
          <a:solidFill>
            <a:srgbClr val="FFFFFF"/>
          </a:solidFill>
          <a:ln w="9525">
            <a:solidFill>
              <a:srgbClr val="D9D2BD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6309360" y="3200400"/>
            <a:ext cx="64008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C9871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04</a:t>
            </a:r>
            <a:endParaRPr lang="en-US" sz="2400" dirty="0"/>
          </a:p>
        </p:txBody>
      </p:sp>
      <p:sp>
        <p:nvSpPr>
          <p:cNvPr id="25" name="Text 23"/>
          <p:cNvSpPr/>
          <p:nvPr/>
        </p:nvSpPr>
        <p:spPr>
          <a:xfrm>
            <a:off x="7040880" y="3182112"/>
            <a:ext cx="44805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F1B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Faculty Development</a:t>
            </a:r>
            <a:endParaRPr lang="en-US" sz="1500" dirty="0"/>
          </a:p>
        </p:txBody>
      </p:sp>
      <p:sp>
        <p:nvSpPr>
          <p:cNvPr id="26" name="Text 24"/>
          <p:cNvSpPr/>
          <p:nvPr/>
        </p:nvSpPr>
        <p:spPr>
          <a:xfrm>
            <a:off x="7040880" y="3520440"/>
            <a:ext cx="44805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i="1" dirty="0">
                <a:solidFill>
                  <a:srgbClr val="5A64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 literacy + AI fluency as a non-negotiable baseline</a:t>
            </a:r>
            <a:endParaRPr lang="en-US" sz="1050" dirty="0"/>
          </a:p>
        </p:txBody>
      </p:sp>
      <p:sp>
        <p:nvSpPr>
          <p:cNvPr id="27" name="Shape 25"/>
          <p:cNvSpPr/>
          <p:nvPr/>
        </p:nvSpPr>
        <p:spPr>
          <a:xfrm>
            <a:off x="548640" y="4023360"/>
            <a:ext cx="5486400" cy="777240"/>
          </a:xfrm>
          <a:prstGeom prst="roundRect">
            <a:avLst>
              <a:gd name="adj" fmla="val 7059"/>
            </a:avLst>
          </a:prstGeom>
          <a:solidFill>
            <a:srgbClr val="FFFFFF"/>
          </a:solidFill>
          <a:ln w="9525">
            <a:solidFill>
              <a:srgbClr val="D9D2BD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685800" y="4114800"/>
            <a:ext cx="64008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C9871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05</a:t>
            </a:r>
            <a:endParaRPr lang="en-US" sz="2400" dirty="0"/>
          </a:p>
        </p:txBody>
      </p:sp>
      <p:sp>
        <p:nvSpPr>
          <p:cNvPr id="29" name="Text 27"/>
          <p:cNvSpPr/>
          <p:nvPr/>
        </p:nvSpPr>
        <p:spPr>
          <a:xfrm>
            <a:off x="1417320" y="4096512"/>
            <a:ext cx="44805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F1B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LMS with Co-tagged Assessment</a:t>
            </a:r>
            <a:endParaRPr lang="en-US" sz="1500" dirty="0"/>
          </a:p>
        </p:txBody>
      </p:sp>
      <p:sp>
        <p:nvSpPr>
          <p:cNvPr id="30" name="Text 28"/>
          <p:cNvSpPr/>
          <p:nvPr/>
        </p:nvSpPr>
        <p:spPr>
          <a:xfrm>
            <a:off x="1417320" y="4434840"/>
            <a:ext cx="44805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i="1" dirty="0">
                <a:solidFill>
                  <a:srgbClr val="5A64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Moodle / Google Classroom as an evidence engine</a:t>
            </a:r>
            <a:endParaRPr lang="en-US" sz="1050" dirty="0"/>
          </a:p>
        </p:txBody>
      </p:sp>
      <p:sp>
        <p:nvSpPr>
          <p:cNvPr id="31" name="Shape 29"/>
          <p:cNvSpPr/>
          <p:nvPr/>
        </p:nvSpPr>
        <p:spPr>
          <a:xfrm>
            <a:off x="6172200" y="4023360"/>
            <a:ext cx="5486400" cy="777240"/>
          </a:xfrm>
          <a:prstGeom prst="roundRect">
            <a:avLst>
              <a:gd name="adj" fmla="val 7059"/>
            </a:avLst>
          </a:prstGeom>
          <a:solidFill>
            <a:srgbClr val="FFFFFF"/>
          </a:solidFill>
          <a:ln w="9525">
            <a:solidFill>
              <a:srgbClr val="D9D2BD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6309360" y="4114800"/>
            <a:ext cx="64008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C9871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06</a:t>
            </a:r>
            <a:endParaRPr lang="en-US" sz="2400" dirty="0"/>
          </a:p>
        </p:txBody>
      </p:sp>
      <p:sp>
        <p:nvSpPr>
          <p:cNvPr id="33" name="Text 31"/>
          <p:cNvSpPr/>
          <p:nvPr/>
        </p:nvSpPr>
        <p:spPr>
          <a:xfrm>
            <a:off x="7040880" y="4096512"/>
            <a:ext cx="44805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F1B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Digital Pedagogy</a:t>
            </a:r>
            <a:endParaRPr lang="en-US" sz="1500" dirty="0"/>
          </a:p>
        </p:txBody>
      </p:sp>
      <p:sp>
        <p:nvSpPr>
          <p:cNvPr id="34" name="Text 32"/>
          <p:cNvSpPr/>
          <p:nvPr/>
        </p:nvSpPr>
        <p:spPr>
          <a:xfrm>
            <a:off x="7040880" y="4434840"/>
            <a:ext cx="44805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i="1" dirty="0">
                <a:solidFill>
                  <a:srgbClr val="5A64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Flipped, blended, gamified, AI-augmented classrooms</a:t>
            </a:r>
            <a:endParaRPr lang="en-US" sz="1050" dirty="0"/>
          </a:p>
        </p:txBody>
      </p:sp>
      <p:sp>
        <p:nvSpPr>
          <p:cNvPr id="35" name="Shape 33"/>
          <p:cNvSpPr/>
          <p:nvPr/>
        </p:nvSpPr>
        <p:spPr>
          <a:xfrm>
            <a:off x="548640" y="4937760"/>
            <a:ext cx="5486400" cy="777240"/>
          </a:xfrm>
          <a:prstGeom prst="roundRect">
            <a:avLst>
              <a:gd name="adj" fmla="val 7059"/>
            </a:avLst>
          </a:prstGeom>
          <a:solidFill>
            <a:srgbClr val="FFFFFF"/>
          </a:solidFill>
          <a:ln w="9525">
            <a:solidFill>
              <a:srgbClr val="D9D2BD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685800" y="5029200"/>
            <a:ext cx="64008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C9871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07</a:t>
            </a:r>
            <a:endParaRPr lang="en-US" sz="2400" dirty="0"/>
          </a:p>
        </p:txBody>
      </p:sp>
      <p:sp>
        <p:nvSpPr>
          <p:cNvPr id="37" name="Text 35"/>
          <p:cNvSpPr/>
          <p:nvPr/>
        </p:nvSpPr>
        <p:spPr>
          <a:xfrm>
            <a:off x="1417320" y="5010912"/>
            <a:ext cx="44805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F1B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Team Teaching &amp; ID/MD</a:t>
            </a:r>
            <a:endParaRPr lang="en-US" sz="1500" dirty="0"/>
          </a:p>
        </p:txBody>
      </p:sp>
      <p:sp>
        <p:nvSpPr>
          <p:cNvPr id="38" name="Text 36"/>
          <p:cNvSpPr/>
          <p:nvPr/>
        </p:nvSpPr>
        <p:spPr>
          <a:xfrm>
            <a:off x="1417320" y="5349240"/>
            <a:ext cx="44805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i="1" dirty="0">
                <a:solidFill>
                  <a:srgbClr val="5A64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Interdisciplinary and multidisciplinary collaboration</a:t>
            </a:r>
            <a:endParaRPr lang="en-US" sz="1050" dirty="0"/>
          </a:p>
        </p:txBody>
      </p:sp>
      <p:sp>
        <p:nvSpPr>
          <p:cNvPr id="39" name="Shape 37"/>
          <p:cNvSpPr/>
          <p:nvPr/>
        </p:nvSpPr>
        <p:spPr>
          <a:xfrm>
            <a:off x="6172200" y="4937760"/>
            <a:ext cx="5486400" cy="777240"/>
          </a:xfrm>
          <a:prstGeom prst="roundRect">
            <a:avLst>
              <a:gd name="adj" fmla="val 7059"/>
            </a:avLst>
          </a:prstGeom>
          <a:solidFill>
            <a:srgbClr val="FFFFFF"/>
          </a:solidFill>
          <a:ln w="9525">
            <a:solidFill>
              <a:srgbClr val="D9D2BD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6309360" y="5029200"/>
            <a:ext cx="64008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C9871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08</a:t>
            </a:r>
            <a:endParaRPr lang="en-US" sz="2400" dirty="0"/>
          </a:p>
        </p:txBody>
      </p:sp>
      <p:sp>
        <p:nvSpPr>
          <p:cNvPr id="41" name="Text 39"/>
          <p:cNvSpPr/>
          <p:nvPr/>
        </p:nvSpPr>
        <p:spPr>
          <a:xfrm>
            <a:off x="7040880" y="5010912"/>
            <a:ext cx="44805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F1B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National Dissemination</a:t>
            </a:r>
            <a:endParaRPr lang="en-US" sz="1500" dirty="0"/>
          </a:p>
        </p:txBody>
      </p:sp>
      <p:sp>
        <p:nvSpPr>
          <p:cNvPr id="42" name="Text 40"/>
          <p:cNvSpPr/>
          <p:nvPr/>
        </p:nvSpPr>
        <p:spPr>
          <a:xfrm>
            <a:off x="7040880" y="5349240"/>
            <a:ext cx="44805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i="1" dirty="0">
                <a:solidFill>
                  <a:srgbClr val="5A64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Popularising OBE across HEIs in India</a:t>
            </a:r>
            <a:endParaRPr lang="en-US" sz="10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BF7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411480"/>
          </a:xfrm>
          <a:prstGeom prst="rect">
            <a:avLst/>
          </a:prstGeom>
          <a:solidFill>
            <a:srgbClr val="0F1B3D"/>
          </a:solidFill>
          <a:ln w="12700">
            <a:solidFill>
              <a:srgbClr val="0F1B3D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4572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NAAC • Outcome Based Education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6400800" y="45720"/>
            <a:ext cx="4572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E0A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 • Paradigm Shift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11338560" y="45720"/>
            <a:ext cx="731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 / 14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411480" y="6537960"/>
            <a:ext cx="11365992" cy="0"/>
          </a:xfrm>
          <a:prstGeom prst="line">
            <a:avLst/>
          </a:prstGeom>
          <a:noFill/>
          <a:ln w="9525">
            <a:solidFill>
              <a:srgbClr val="D9D2BD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11480" y="6583680"/>
            <a:ext cx="73152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5A64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Senior Academic Consultant • Interview Presentation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548640" y="7315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400" dirty="0">
                <a:solidFill>
                  <a:srgbClr val="C987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SECTION 01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548640" y="1005840"/>
            <a:ext cx="10972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F1B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From Teaching to Learning Outcomes</a:t>
            </a:r>
            <a:endParaRPr lang="en-US" sz="3200" dirty="0"/>
          </a:p>
        </p:txBody>
      </p:sp>
      <p:sp>
        <p:nvSpPr>
          <p:cNvPr id="10" name="Shape 8"/>
          <p:cNvSpPr/>
          <p:nvPr/>
        </p:nvSpPr>
        <p:spPr>
          <a:xfrm>
            <a:off x="548640" y="1874520"/>
            <a:ext cx="548640" cy="54864"/>
          </a:xfrm>
          <a:prstGeom prst="rect">
            <a:avLst/>
          </a:prstGeom>
          <a:solidFill>
            <a:srgbClr val="C9871B"/>
          </a:solidFill>
          <a:ln w="12700">
            <a:solidFill>
              <a:srgbClr val="C9871B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548640" y="2194560"/>
            <a:ext cx="5486400" cy="3931920"/>
          </a:xfrm>
          <a:prstGeom prst="roundRect">
            <a:avLst>
              <a:gd name="adj" fmla="val 1860"/>
            </a:avLst>
          </a:prstGeom>
          <a:solidFill>
            <a:srgbClr val="F2EADB"/>
          </a:solidFill>
          <a:ln w="9525">
            <a:solidFill>
              <a:srgbClr val="D9D2BD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777240" y="2331720"/>
            <a:ext cx="5029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300" dirty="0">
                <a:solidFill>
                  <a:srgbClr val="7A30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TEACHER-CENTRIC (Traditional)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777240" y="2743200"/>
            <a:ext cx="5029200" cy="3291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400" dirty="0">
                <a:solidFill>
                  <a:srgbClr val="0F1B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Syllabus completion as the goal</a:t>
            </a:r>
            <a:endParaRPr lang="en-US" sz="14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400" dirty="0">
                <a:solidFill>
                  <a:srgbClr val="0F1B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One-way lecture, passive listening</a:t>
            </a:r>
            <a:endParaRPr lang="en-US" sz="14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400" dirty="0">
                <a:solidFill>
                  <a:srgbClr val="0F1B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Summative, recall-based exams</a:t>
            </a:r>
            <a:endParaRPr lang="en-US" sz="14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400" dirty="0">
                <a:solidFill>
                  <a:srgbClr val="0F1B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Uniform pace; no differentiation</a:t>
            </a:r>
            <a:endParaRPr lang="en-US" sz="14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400" dirty="0">
                <a:solidFill>
                  <a:srgbClr val="0F1B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Faculty as the sole knowledge source</a:t>
            </a:r>
            <a:endParaRPr lang="en-US" sz="14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400" dirty="0">
                <a:solidFill>
                  <a:srgbClr val="0F1B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Limited evidence of learning</a:t>
            </a:r>
            <a:endParaRPr lang="en-US" sz="1400" dirty="0"/>
          </a:p>
        </p:txBody>
      </p:sp>
      <p:sp>
        <p:nvSpPr>
          <p:cNvPr id="14" name="Shape 12"/>
          <p:cNvSpPr/>
          <p:nvPr/>
        </p:nvSpPr>
        <p:spPr>
          <a:xfrm>
            <a:off x="6263640" y="2194560"/>
            <a:ext cx="5486400" cy="3931920"/>
          </a:xfrm>
          <a:prstGeom prst="roundRect">
            <a:avLst>
              <a:gd name="adj" fmla="val 1860"/>
            </a:avLst>
          </a:prstGeom>
          <a:solidFill>
            <a:srgbClr val="FFFFFF"/>
          </a:solidFill>
          <a:ln w="9525">
            <a:solidFill>
              <a:srgbClr val="C9871B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492240" y="2331720"/>
            <a:ext cx="5029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300" dirty="0">
                <a:solidFill>
                  <a:srgbClr val="2C5F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STUDENT-CENTRIC (Outcome Based)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6492240" y="2743200"/>
            <a:ext cx="5029200" cy="3291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400" dirty="0">
                <a:solidFill>
                  <a:srgbClr val="0F1B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Demonstrable learning outcomes drive design</a:t>
            </a:r>
            <a:endParaRPr lang="en-US" sz="14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400" dirty="0">
                <a:solidFill>
                  <a:srgbClr val="0F1B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Active, inquiry-led, collaborative learning</a:t>
            </a:r>
            <a:endParaRPr lang="en-US" sz="14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400" dirty="0">
                <a:solidFill>
                  <a:srgbClr val="0F1B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Continuous + summative, rubric-based</a:t>
            </a:r>
            <a:endParaRPr lang="en-US" sz="14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400" dirty="0">
                <a:solidFill>
                  <a:srgbClr val="0F1B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Personalised pace via LMS analytics</a:t>
            </a:r>
            <a:endParaRPr lang="en-US" sz="14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400" dirty="0">
                <a:solidFill>
                  <a:srgbClr val="0F1B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Faculty as facilitator, mentor, designer</a:t>
            </a:r>
            <a:endParaRPr lang="en-US" sz="14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400" dirty="0">
                <a:solidFill>
                  <a:srgbClr val="0F1B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Auditable attainment data for NAAC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548640" y="6199632"/>
            <a:ext cx="1109167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i="1" dirty="0">
                <a:solidFill>
                  <a:srgbClr val="5A64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NAAC NEP-2020 alignment: Criterion I (Curriculum), II (Teaching-Learning-Evaluation), V (Student Support).</a:t>
            </a:r>
            <a:endParaRPr lang="en-US" sz="11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BF7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411480"/>
          </a:xfrm>
          <a:prstGeom prst="rect">
            <a:avLst/>
          </a:prstGeom>
          <a:solidFill>
            <a:srgbClr val="0F1B3D"/>
          </a:solidFill>
          <a:ln w="12700">
            <a:solidFill>
              <a:srgbClr val="0F1B3D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4572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NAAC • Outcome Based Education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6400800" y="45720"/>
            <a:ext cx="4572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E0A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• Outcome Architecture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11338560" y="45720"/>
            <a:ext cx="731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 / 14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411480" y="6537960"/>
            <a:ext cx="11365992" cy="0"/>
          </a:xfrm>
          <a:prstGeom prst="line">
            <a:avLst/>
          </a:prstGeom>
          <a:noFill/>
          <a:ln w="9525">
            <a:solidFill>
              <a:srgbClr val="D9D2BD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11480" y="6583680"/>
            <a:ext cx="73152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5A64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Senior Academic Consultant • Interview Presentation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548640" y="7315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400" dirty="0">
                <a:solidFill>
                  <a:srgbClr val="C987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SECTION 02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548640" y="1005840"/>
            <a:ext cx="10972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F1B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POs, PSOs and COs — The Outcome Architecture</a:t>
            </a:r>
            <a:endParaRPr lang="en-US" sz="3200" dirty="0"/>
          </a:p>
        </p:txBody>
      </p:sp>
      <p:sp>
        <p:nvSpPr>
          <p:cNvPr id="10" name="Shape 8"/>
          <p:cNvSpPr/>
          <p:nvPr/>
        </p:nvSpPr>
        <p:spPr>
          <a:xfrm>
            <a:off x="548640" y="1874520"/>
            <a:ext cx="548640" cy="54864"/>
          </a:xfrm>
          <a:prstGeom prst="rect">
            <a:avLst/>
          </a:prstGeom>
          <a:solidFill>
            <a:srgbClr val="C9871B"/>
          </a:solidFill>
          <a:ln w="12700">
            <a:solidFill>
              <a:srgbClr val="C9871B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548640" y="2194560"/>
            <a:ext cx="2715768" cy="3657600"/>
          </a:xfrm>
          <a:prstGeom prst="roundRect">
            <a:avLst>
              <a:gd name="adj" fmla="val 2694"/>
            </a:avLst>
          </a:prstGeom>
          <a:solidFill>
            <a:srgbClr val="FFFFFF"/>
          </a:solidFill>
          <a:ln w="9525">
            <a:solidFill>
              <a:srgbClr val="2C5F2D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548640" y="2194560"/>
            <a:ext cx="2715768" cy="457200"/>
          </a:xfrm>
          <a:prstGeom prst="rect">
            <a:avLst/>
          </a:prstGeom>
          <a:solidFill>
            <a:srgbClr val="2C5F2D"/>
          </a:solidFill>
          <a:ln w="12700">
            <a:solidFill>
              <a:srgbClr val="2C5F2D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548640" y="2194560"/>
            <a:ext cx="271576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PEOs</a:t>
            </a:r>
            <a:endParaRPr lang="en-US" sz="1800" dirty="0"/>
          </a:p>
        </p:txBody>
      </p:sp>
      <p:sp>
        <p:nvSpPr>
          <p:cNvPr id="14" name="Text 12"/>
          <p:cNvSpPr/>
          <p:nvPr/>
        </p:nvSpPr>
        <p:spPr>
          <a:xfrm>
            <a:off x="731520" y="27889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0F1B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Programme Educational Objectives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731520" y="3520440"/>
            <a:ext cx="2377440" cy="2194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50" dirty="0">
                <a:solidFill>
                  <a:srgbClr val="5A64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Career and professional accomplishments graduates achieve 3–5 years after graduation.</a:t>
            </a:r>
            <a:endParaRPr lang="en-US" sz="1150" dirty="0"/>
          </a:p>
        </p:txBody>
      </p:sp>
      <p:sp>
        <p:nvSpPr>
          <p:cNvPr id="16" name="Shape 14"/>
          <p:cNvSpPr/>
          <p:nvPr/>
        </p:nvSpPr>
        <p:spPr>
          <a:xfrm>
            <a:off x="3355848" y="2194560"/>
            <a:ext cx="2715768" cy="3657600"/>
          </a:xfrm>
          <a:prstGeom prst="roundRect">
            <a:avLst>
              <a:gd name="adj" fmla="val 2694"/>
            </a:avLst>
          </a:prstGeom>
          <a:solidFill>
            <a:srgbClr val="FFFFFF"/>
          </a:solidFill>
          <a:ln w="9525">
            <a:solidFill>
              <a:srgbClr val="1E2761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3355848" y="2194560"/>
            <a:ext cx="2715768" cy="457200"/>
          </a:xfrm>
          <a:prstGeom prst="rect">
            <a:avLst/>
          </a:prstGeom>
          <a:solidFill>
            <a:srgbClr val="1E2761"/>
          </a:solidFill>
          <a:ln w="12700">
            <a:solidFill>
              <a:srgbClr val="1E2761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3355848" y="2194560"/>
            <a:ext cx="271576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POs</a:t>
            </a:r>
            <a:endParaRPr lang="en-US" sz="1800" dirty="0"/>
          </a:p>
        </p:txBody>
      </p:sp>
      <p:sp>
        <p:nvSpPr>
          <p:cNvPr id="19" name="Text 17"/>
          <p:cNvSpPr/>
          <p:nvPr/>
        </p:nvSpPr>
        <p:spPr>
          <a:xfrm>
            <a:off x="3538728" y="27889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0F1B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Programme Outcomes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3538728" y="3520440"/>
            <a:ext cx="2377440" cy="2194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50" dirty="0">
                <a:solidFill>
                  <a:srgbClr val="5A64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Broad attributes every graduate of the programme will demonstrate at exit.</a:t>
            </a:r>
            <a:endParaRPr lang="en-US" sz="1150" dirty="0"/>
          </a:p>
        </p:txBody>
      </p:sp>
      <p:sp>
        <p:nvSpPr>
          <p:cNvPr id="21" name="Shape 19"/>
          <p:cNvSpPr/>
          <p:nvPr/>
        </p:nvSpPr>
        <p:spPr>
          <a:xfrm>
            <a:off x="6163056" y="2194560"/>
            <a:ext cx="2715768" cy="3657600"/>
          </a:xfrm>
          <a:prstGeom prst="roundRect">
            <a:avLst>
              <a:gd name="adj" fmla="val 2694"/>
            </a:avLst>
          </a:prstGeom>
          <a:solidFill>
            <a:srgbClr val="FFFFFF"/>
          </a:solidFill>
          <a:ln w="9525">
            <a:solidFill>
              <a:srgbClr val="C9871B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6163056" y="2194560"/>
            <a:ext cx="2715768" cy="457200"/>
          </a:xfrm>
          <a:prstGeom prst="rect">
            <a:avLst/>
          </a:prstGeom>
          <a:solidFill>
            <a:srgbClr val="C9871B"/>
          </a:solidFill>
          <a:ln w="12700">
            <a:solidFill>
              <a:srgbClr val="C9871B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6163056" y="2194560"/>
            <a:ext cx="271576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PSOs</a:t>
            </a:r>
            <a:endParaRPr lang="en-US" sz="1800" dirty="0"/>
          </a:p>
        </p:txBody>
      </p:sp>
      <p:sp>
        <p:nvSpPr>
          <p:cNvPr id="24" name="Text 22"/>
          <p:cNvSpPr/>
          <p:nvPr/>
        </p:nvSpPr>
        <p:spPr>
          <a:xfrm>
            <a:off x="6345936" y="27889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0F1B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Programme Specific Outcomes</a:t>
            </a:r>
            <a:endParaRPr lang="en-US" sz="1300" dirty="0"/>
          </a:p>
        </p:txBody>
      </p:sp>
      <p:sp>
        <p:nvSpPr>
          <p:cNvPr id="25" name="Text 23"/>
          <p:cNvSpPr/>
          <p:nvPr/>
        </p:nvSpPr>
        <p:spPr>
          <a:xfrm>
            <a:off x="6345936" y="3520440"/>
            <a:ext cx="2377440" cy="2194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50" dirty="0">
                <a:solidFill>
                  <a:srgbClr val="5A64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Discipline-specific competencies unique to the programme.</a:t>
            </a:r>
            <a:endParaRPr lang="en-US" sz="1150" dirty="0"/>
          </a:p>
        </p:txBody>
      </p:sp>
      <p:sp>
        <p:nvSpPr>
          <p:cNvPr id="26" name="Shape 24"/>
          <p:cNvSpPr/>
          <p:nvPr/>
        </p:nvSpPr>
        <p:spPr>
          <a:xfrm>
            <a:off x="8970264" y="2194560"/>
            <a:ext cx="2715768" cy="3657600"/>
          </a:xfrm>
          <a:prstGeom prst="roundRect">
            <a:avLst>
              <a:gd name="adj" fmla="val 2694"/>
            </a:avLst>
          </a:prstGeom>
          <a:solidFill>
            <a:srgbClr val="FFFFFF"/>
          </a:solidFill>
          <a:ln w="9525">
            <a:solidFill>
              <a:srgbClr val="7A3030"/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8970264" y="2194560"/>
            <a:ext cx="2715768" cy="457200"/>
          </a:xfrm>
          <a:prstGeom prst="rect">
            <a:avLst/>
          </a:prstGeom>
          <a:solidFill>
            <a:srgbClr val="7A3030"/>
          </a:solidFill>
          <a:ln w="12700">
            <a:solidFill>
              <a:srgbClr val="7A3030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8970264" y="2194560"/>
            <a:ext cx="271576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COs</a:t>
            </a:r>
            <a:endParaRPr lang="en-US" sz="1800" dirty="0"/>
          </a:p>
        </p:txBody>
      </p:sp>
      <p:sp>
        <p:nvSpPr>
          <p:cNvPr id="29" name="Text 27"/>
          <p:cNvSpPr/>
          <p:nvPr/>
        </p:nvSpPr>
        <p:spPr>
          <a:xfrm>
            <a:off x="9153144" y="27889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0F1B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Course Outcomes</a:t>
            </a:r>
            <a:endParaRPr lang="en-US" sz="1300" dirty="0"/>
          </a:p>
        </p:txBody>
      </p:sp>
      <p:sp>
        <p:nvSpPr>
          <p:cNvPr id="30" name="Text 28"/>
          <p:cNvSpPr/>
          <p:nvPr/>
        </p:nvSpPr>
        <p:spPr>
          <a:xfrm>
            <a:off x="9153144" y="3520440"/>
            <a:ext cx="2377440" cy="2194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50" dirty="0">
                <a:solidFill>
                  <a:srgbClr val="5A64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Granular, measurable learning a student attains in a single course.</a:t>
            </a:r>
            <a:endParaRPr lang="en-US" sz="1150" dirty="0"/>
          </a:p>
        </p:txBody>
      </p:sp>
      <p:sp>
        <p:nvSpPr>
          <p:cNvPr id="31" name="Text 29"/>
          <p:cNvSpPr/>
          <p:nvPr/>
        </p:nvSpPr>
        <p:spPr>
          <a:xfrm>
            <a:off x="548640" y="5989320"/>
            <a:ext cx="1109167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0F1B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PEOs  ➜  POs / PSOs  ➜  COs  ➜  Unit / Session Outcomes  ➜  Assessment Items</a:t>
            </a:r>
            <a:endParaRPr lang="en-US" sz="13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BF7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411480"/>
          </a:xfrm>
          <a:prstGeom prst="rect">
            <a:avLst/>
          </a:prstGeom>
          <a:solidFill>
            <a:srgbClr val="0F1B3D"/>
          </a:solidFill>
          <a:ln w="12700">
            <a:solidFill>
              <a:srgbClr val="0F1B3D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4572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NAAC • Outcome Based Education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6400800" y="45720"/>
            <a:ext cx="4572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E0A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• CO–PO Mapping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11338560" y="45720"/>
            <a:ext cx="731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 / 14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411480" y="6537960"/>
            <a:ext cx="11365992" cy="0"/>
          </a:xfrm>
          <a:prstGeom prst="line">
            <a:avLst/>
          </a:prstGeom>
          <a:noFill/>
          <a:ln w="9525">
            <a:solidFill>
              <a:srgbClr val="D9D2BD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11480" y="6583680"/>
            <a:ext cx="73152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5A64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Senior Academic Consultant • Interview Presentation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548640" y="7315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400" dirty="0">
                <a:solidFill>
                  <a:srgbClr val="C987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SECTION 03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548640" y="1005840"/>
            <a:ext cx="10972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F1B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CO–PO Attainment Matrix (Sample)</a:t>
            </a:r>
            <a:endParaRPr lang="en-US" sz="3200" dirty="0"/>
          </a:p>
        </p:txBody>
      </p:sp>
      <p:sp>
        <p:nvSpPr>
          <p:cNvPr id="10" name="Shape 8"/>
          <p:cNvSpPr/>
          <p:nvPr/>
        </p:nvSpPr>
        <p:spPr>
          <a:xfrm>
            <a:off x="548640" y="1874520"/>
            <a:ext cx="548640" cy="54864"/>
          </a:xfrm>
          <a:prstGeom prst="rect">
            <a:avLst/>
          </a:prstGeom>
          <a:solidFill>
            <a:srgbClr val="C9871B"/>
          </a:solidFill>
          <a:ln w="12700">
            <a:solidFill>
              <a:srgbClr val="C9871B"/>
            </a:solidFill>
            <a:prstDash val="solid"/>
          </a:ln>
        </p:spPr>
      </p:sp>
      <p:graphicFrame>
        <p:nvGraphicFramePr>
          <p:cNvPr id="11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2194560"/>
          <a:ext cx="11091672" cy="914400"/>
        </p:xfrm>
        <a:graphic>
          <a:graphicData uri="http://schemas.openxmlformats.org/drawingml/2006/table">
            <a:tbl>
              <a:tblPr/>
              <a:tblGrid>
                <a:gridCol w="34107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972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972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972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9728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9728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9728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09728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Course Outcome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9D2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2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2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2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B3D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PO1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9D2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2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2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2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B3D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PO2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9D2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2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2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2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B3D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PO3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9D2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2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2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2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B3D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PO4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9D2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2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2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2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B3D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PO5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9D2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2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2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2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B3D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PSO1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9D2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2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2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2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B3D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PSO2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9D2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2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2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2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B3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148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00" b="1" dirty="0">
                          <a:solidFill>
                            <a:srgbClr val="0F1B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CO1 – Recall core concepts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9D2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2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2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2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EADB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9D2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2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2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2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871B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0F1B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9D2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2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2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2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E2B6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0F1B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9D2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2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2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2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0F1B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–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9D2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2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2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2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0F1B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9D2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2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2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2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0F1B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9D2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2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2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2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E2B6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0F1B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–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9D2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2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2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2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148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00" b="1" dirty="0">
                          <a:solidFill>
                            <a:srgbClr val="0F1B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CO2 – Apply principles to problems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9D2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2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2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2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EADB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0F1B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9D2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2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2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2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E2B6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9D2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2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2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2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871B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0F1B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9D2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2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2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2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E2B6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0F1B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9D2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2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2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2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E2B6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0F1B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–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9D2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2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2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2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9D2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2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2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2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871B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0F1B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9D2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2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2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2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148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00" b="1" dirty="0">
                          <a:solidFill>
                            <a:srgbClr val="0F1B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CO3 – Analyse case scenarios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9D2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2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2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2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EADB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0F1B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9D2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2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2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2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0F1B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9D2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2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2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2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E2B6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9D2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2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2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2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871B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0F1B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9D2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2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2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2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E2B6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0F1B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9D2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2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2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2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E2B6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0F1B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9D2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2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2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2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E2B6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0F1B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9D2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2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2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2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E2B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148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00" b="1" dirty="0">
                          <a:solidFill>
                            <a:srgbClr val="0F1B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CO4 – Design / create artefact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9D2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2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2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2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EADB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0F1B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–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9D2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2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2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2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0F1B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9D2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2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2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2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E2B6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9D2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2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2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2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871B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9D2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2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2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2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871B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9D2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2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2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2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871B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9D2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2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2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2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871B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9D2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2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2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2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871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148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00" b="1" dirty="0">
                          <a:solidFill>
                            <a:srgbClr val="0F1B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CO5 – Reflect &amp; communicate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9D2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2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2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2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EADB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0F1B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9D2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2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2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2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0F1B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9D2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2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2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2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0F1B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9D2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2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2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2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E2B6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0F1B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9D2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2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2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2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E2B6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9D2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2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2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2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871B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0F1B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9D2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2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2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2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E2B6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9D2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2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2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2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871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2" name="Shape 9"/>
          <p:cNvSpPr/>
          <p:nvPr/>
        </p:nvSpPr>
        <p:spPr>
          <a:xfrm>
            <a:off x="548640" y="5212080"/>
            <a:ext cx="320040" cy="320040"/>
          </a:xfrm>
          <a:prstGeom prst="rect">
            <a:avLst/>
          </a:prstGeom>
          <a:solidFill>
            <a:srgbClr val="C9871B"/>
          </a:solidFill>
          <a:ln w="12700">
            <a:solidFill>
              <a:srgbClr val="D9D2BD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960120" y="5212080"/>
            <a:ext cx="914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0F1B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  Strong</a:t>
            </a:r>
            <a:endParaRPr lang="en-US" sz="1100" dirty="0"/>
          </a:p>
        </p:txBody>
      </p:sp>
      <p:sp>
        <p:nvSpPr>
          <p:cNvPr id="14" name="Shape 11"/>
          <p:cNvSpPr/>
          <p:nvPr/>
        </p:nvSpPr>
        <p:spPr>
          <a:xfrm>
            <a:off x="1828800" y="5212080"/>
            <a:ext cx="320040" cy="320040"/>
          </a:xfrm>
          <a:prstGeom prst="rect">
            <a:avLst/>
          </a:prstGeom>
          <a:solidFill>
            <a:srgbClr val="F6E2B6"/>
          </a:solidFill>
          <a:ln w="12700">
            <a:solidFill>
              <a:srgbClr val="D9D2BD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2240280" y="5212080"/>
            <a:ext cx="914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0F1B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  Moderate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3108960" y="5212080"/>
            <a:ext cx="320040" cy="320040"/>
          </a:xfrm>
          <a:prstGeom prst="rect">
            <a:avLst/>
          </a:prstGeom>
          <a:solidFill>
            <a:srgbClr val="FFFFFF"/>
          </a:solidFill>
          <a:ln w="12700">
            <a:solidFill>
              <a:srgbClr val="D9D2BD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3520440" y="5212080"/>
            <a:ext cx="914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0F1B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  Slight</a:t>
            </a:r>
            <a:endParaRPr lang="en-US" sz="1100" dirty="0"/>
          </a:p>
        </p:txBody>
      </p:sp>
      <p:sp>
        <p:nvSpPr>
          <p:cNvPr id="18" name="Shape 15"/>
          <p:cNvSpPr/>
          <p:nvPr/>
        </p:nvSpPr>
        <p:spPr>
          <a:xfrm>
            <a:off x="4389120" y="5212080"/>
            <a:ext cx="320040" cy="320040"/>
          </a:xfrm>
          <a:prstGeom prst="rect">
            <a:avLst/>
          </a:prstGeom>
          <a:solidFill>
            <a:srgbClr val="FFFFFF"/>
          </a:solidFill>
          <a:ln w="12700">
            <a:solidFill>
              <a:srgbClr val="D9D2BD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4800600" y="5212080"/>
            <a:ext cx="914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0F1B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–  None</a:t>
            </a:r>
            <a:endParaRPr lang="en-US" sz="1100" dirty="0"/>
          </a:p>
        </p:txBody>
      </p:sp>
      <p:sp>
        <p:nvSpPr>
          <p:cNvPr id="20" name="Text 17"/>
          <p:cNvSpPr/>
          <p:nvPr/>
        </p:nvSpPr>
        <p:spPr>
          <a:xfrm>
            <a:off x="548640" y="5760720"/>
            <a:ext cx="1109167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2C5F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Attainment Loop:  Define COs  ➜  Design Assessment  ➜  Measure Attainment  ➜  Close the Gap  ➜  Revise Delivery</a:t>
            </a:r>
            <a:endParaRPr lang="en-US" sz="1250" dirty="0"/>
          </a:p>
        </p:txBody>
      </p:sp>
      <p:sp>
        <p:nvSpPr>
          <p:cNvPr id="21" name="Text 18"/>
          <p:cNvSpPr/>
          <p:nvPr/>
        </p:nvSpPr>
        <p:spPr>
          <a:xfrm>
            <a:off x="548640" y="6126480"/>
            <a:ext cx="1109167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i="1" dirty="0">
                <a:solidFill>
                  <a:srgbClr val="5A64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Direct + indirect attainment, weighted per assessment, reported per CO and rolled up to PO level.</a:t>
            </a:r>
            <a:endParaRPr lang="en-US" sz="11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BF7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411480"/>
          </a:xfrm>
          <a:prstGeom prst="rect">
            <a:avLst/>
          </a:prstGeom>
          <a:solidFill>
            <a:srgbClr val="0F1B3D"/>
          </a:solidFill>
          <a:ln w="12700">
            <a:solidFill>
              <a:srgbClr val="0F1B3D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4572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NAAC • Outcome Based Education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6400800" y="45720"/>
            <a:ext cx="4572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E0A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• Faculty Development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11338560" y="45720"/>
            <a:ext cx="731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 / 14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411480" y="6537960"/>
            <a:ext cx="11365992" cy="0"/>
          </a:xfrm>
          <a:prstGeom prst="line">
            <a:avLst/>
          </a:prstGeom>
          <a:noFill/>
          <a:ln w="9525">
            <a:solidFill>
              <a:srgbClr val="D9D2BD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11480" y="6583680"/>
            <a:ext cx="73152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5A64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Senior Academic Consultant • Interview Presentation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548640" y="7315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400" dirty="0">
                <a:solidFill>
                  <a:srgbClr val="C987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SECTION 04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548640" y="1005840"/>
            <a:ext cx="10972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F1B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Faculty Development — IT Literacy + AI Fluency</a:t>
            </a:r>
            <a:endParaRPr lang="en-US" sz="3200" dirty="0"/>
          </a:p>
        </p:txBody>
      </p:sp>
      <p:sp>
        <p:nvSpPr>
          <p:cNvPr id="10" name="Shape 8"/>
          <p:cNvSpPr/>
          <p:nvPr/>
        </p:nvSpPr>
        <p:spPr>
          <a:xfrm>
            <a:off x="548640" y="1874520"/>
            <a:ext cx="548640" cy="54864"/>
          </a:xfrm>
          <a:prstGeom prst="rect">
            <a:avLst/>
          </a:prstGeom>
          <a:solidFill>
            <a:srgbClr val="C9871B"/>
          </a:solidFill>
          <a:ln w="12700">
            <a:solidFill>
              <a:srgbClr val="C9871B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548640" y="2194560"/>
            <a:ext cx="5486400" cy="1737360"/>
          </a:xfrm>
          <a:prstGeom prst="roundRect">
            <a:avLst>
              <a:gd name="adj" fmla="val 4211"/>
            </a:avLst>
          </a:prstGeom>
          <a:solidFill>
            <a:srgbClr val="FFFFFF"/>
          </a:solidFill>
          <a:ln w="9525">
            <a:solidFill>
              <a:srgbClr val="D9D2BD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777240" y="2514600"/>
            <a:ext cx="457200" cy="457200"/>
          </a:xfrm>
          <a:prstGeom prst="ellipse">
            <a:avLst/>
          </a:prstGeom>
          <a:solidFill>
            <a:srgbClr val="C9871B"/>
          </a:solidFill>
          <a:ln w="12700">
            <a:solidFill>
              <a:srgbClr val="C9871B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777240" y="251460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</a:t>
            </a:r>
            <a:endParaRPr lang="en-US" sz="1800" dirty="0"/>
          </a:p>
        </p:txBody>
      </p:sp>
      <p:sp>
        <p:nvSpPr>
          <p:cNvPr id="14" name="Text 12"/>
          <p:cNvSpPr/>
          <p:nvPr/>
        </p:nvSpPr>
        <p:spPr>
          <a:xfrm>
            <a:off x="1417320" y="2423160"/>
            <a:ext cx="44805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0F1B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Foundational IT</a:t>
            </a:r>
            <a:endParaRPr lang="en-US" sz="1700" dirty="0"/>
          </a:p>
        </p:txBody>
      </p:sp>
      <p:sp>
        <p:nvSpPr>
          <p:cNvPr id="15" name="Text 13"/>
          <p:cNvSpPr/>
          <p:nvPr/>
        </p:nvSpPr>
        <p:spPr>
          <a:xfrm>
            <a:off x="1417320" y="2834640"/>
            <a:ext cx="448056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5A64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Office suite mastery, cloud collaboration (Drive, OneDrive), secure file handling, digital citizenship, data hygiene.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6172200" y="2194560"/>
            <a:ext cx="5486400" cy="1737360"/>
          </a:xfrm>
          <a:prstGeom prst="roundRect">
            <a:avLst>
              <a:gd name="adj" fmla="val 4211"/>
            </a:avLst>
          </a:prstGeom>
          <a:solidFill>
            <a:srgbClr val="FFFFFF"/>
          </a:solidFill>
          <a:ln w="9525">
            <a:solidFill>
              <a:srgbClr val="D9D2BD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6400800" y="2514600"/>
            <a:ext cx="457200" cy="457200"/>
          </a:xfrm>
          <a:prstGeom prst="ellipse">
            <a:avLst/>
          </a:prstGeom>
          <a:solidFill>
            <a:srgbClr val="C9871B"/>
          </a:solidFill>
          <a:ln w="12700">
            <a:solidFill>
              <a:srgbClr val="C9871B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400800" y="251460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</a:t>
            </a:r>
            <a:endParaRPr lang="en-US" sz="1800" dirty="0"/>
          </a:p>
        </p:txBody>
      </p:sp>
      <p:sp>
        <p:nvSpPr>
          <p:cNvPr id="19" name="Text 17"/>
          <p:cNvSpPr/>
          <p:nvPr/>
        </p:nvSpPr>
        <p:spPr>
          <a:xfrm>
            <a:off x="7040880" y="2423160"/>
            <a:ext cx="44805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0F1B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LMS Proficiency</a:t>
            </a:r>
            <a:endParaRPr lang="en-US" sz="1700" dirty="0"/>
          </a:p>
        </p:txBody>
      </p:sp>
      <p:sp>
        <p:nvSpPr>
          <p:cNvPr id="20" name="Text 18"/>
          <p:cNvSpPr/>
          <p:nvPr/>
        </p:nvSpPr>
        <p:spPr>
          <a:xfrm>
            <a:off x="7040880" y="2834640"/>
            <a:ext cx="448056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5A64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Course design on Moodle / Google Classroom, rubrics, question banks, analytics dashboards, accessibility (WCAG).</a:t>
            </a:r>
            <a:endParaRPr lang="en-US" sz="1200" dirty="0"/>
          </a:p>
        </p:txBody>
      </p:sp>
      <p:sp>
        <p:nvSpPr>
          <p:cNvPr id="21" name="Shape 19"/>
          <p:cNvSpPr/>
          <p:nvPr/>
        </p:nvSpPr>
        <p:spPr>
          <a:xfrm>
            <a:off x="548640" y="4069080"/>
            <a:ext cx="5486400" cy="1737360"/>
          </a:xfrm>
          <a:prstGeom prst="roundRect">
            <a:avLst>
              <a:gd name="adj" fmla="val 4211"/>
            </a:avLst>
          </a:prstGeom>
          <a:solidFill>
            <a:srgbClr val="FFFFFF"/>
          </a:solidFill>
          <a:ln w="9525">
            <a:solidFill>
              <a:srgbClr val="D9D2BD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777240" y="4389120"/>
            <a:ext cx="457200" cy="457200"/>
          </a:xfrm>
          <a:prstGeom prst="ellipse">
            <a:avLst/>
          </a:prstGeom>
          <a:solidFill>
            <a:srgbClr val="C9871B"/>
          </a:solidFill>
          <a:ln w="12700">
            <a:solidFill>
              <a:srgbClr val="C9871B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777240" y="438912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</a:t>
            </a:r>
            <a:endParaRPr lang="en-US" sz="1800" dirty="0"/>
          </a:p>
        </p:txBody>
      </p:sp>
      <p:sp>
        <p:nvSpPr>
          <p:cNvPr id="24" name="Text 22"/>
          <p:cNvSpPr/>
          <p:nvPr/>
        </p:nvSpPr>
        <p:spPr>
          <a:xfrm>
            <a:off x="1417320" y="4297680"/>
            <a:ext cx="44805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0F1B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AI Fluency</a:t>
            </a:r>
            <a:endParaRPr lang="en-US" sz="1700" dirty="0"/>
          </a:p>
        </p:txBody>
      </p:sp>
      <p:sp>
        <p:nvSpPr>
          <p:cNvPr id="25" name="Text 23"/>
          <p:cNvSpPr/>
          <p:nvPr/>
        </p:nvSpPr>
        <p:spPr>
          <a:xfrm>
            <a:off x="1417320" y="4709160"/>
            <a:ext cx="448056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5A64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Prompt design, GenAI for lesson planning, rubric drafting, accessibility, plagiarism &amp; integrity safeguards, AI ethics.</a:t>
            </a:r>
            <a:endParaRPr lang="en-US" sz="1200" dirty="0"/>
          </a:p>
        </p:txBody>
      </p:sp>
      <p:sp>
        <p:nvSpPr>
          <p:cNvPr id="26" name="Shape 24"/>
          <p:cNvSpPr/>
          <p:nvPr/>
        </p:nvSpPr>
        <p:spPr>
          <a:xfrm>
            <a:off x="6172200" y="4069080"/>
            <a:ext cx="5486400" cy="1737360"/>
          </a:xfrm>
          <a:prstGeom prst="roundRect">
            <a:avLst>
              <a:gd name="adj" fmla="val 4211"/>
            </a:avLst>
          </a:prstGeom>
          <a:solidFill>
            <a:srgbClr val="FFFFFF"/>
          </a:solidFill>
          <a:ln w="9525">
            <a:solidFill>
              <a:srgbClr val="D9D2BD"/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6400800" y="4389120"/>
            <a:ext cx="457200" cy="457200"/>
          </a:xfrm>
          <a:prstGeom prst="ellipse">
            <a:avLst/>
          </a:prstGeom>
          <a:solidFill>
            <a:srgbClr val="C9871B"/>
          </a:solidFill>
          <a:ln w="12700">
            <a:solidFill>
              <a:srgbClr val="C9871B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6400800" y="438912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</a:t>
            </a:r>
            <a:endParaRPr lang="en-US" sz="1800" dirty="0"/>
          </a:p>
        </p:txBody>
      </p:sp>
      <p:sp>
        <p:nvSpPr>
          <p:cNvPr id="29" name="Text 27"/>
          <p:cNvSpPr/>
          <p:nvPr/>
        </p:nvSpPr>
        <p:spPr>
          <a:xfrm>
            <a:off x="7040880" y="4297680"/>
            <a:ext cx="44805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0F1B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Pedagogic Design</a:t>
            </a:r>
            <a:endParaRPr lang="en-US" sz="1700" dirty="0"/>
          </a:p>
        </p:txBody>
      </p:sp>
      <p:sp>
        <p:nvSpPr>
          <p:cNvPr id="30" name="Text 28"/>
          <p:cNvSpPr/>
          <p:nvPr/>
        </p:nvSpPr>
        <p:spPr>
          <a:xfrm>
            <a:off x="7040880" y="4709160"/>
            <a:ext cx="448056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5A64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Backward design, Bloom-aligned COs, formative assessment design, inclusive classroom strategies.</a:t>
            </a:r>
            <a:endParaRPr lang="en-US" sz="1200" dirty="0"/>
          </a:p>
        </p:txBody>
      </p:sp>
      <p:sp>
        <p:nvSpPr>
          <p:cNvPr id="31" name="Text 29"/>
          <p:cNvSpPr/>
          <p:nvPr/>
        </p:nvSpPr>
        <p:spPr>
          <a:xfrm>
            <a:off x="548640" y="6126480"/>
            <a:ext cx="1109167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50" b="1" i="1" dirty="0">
                <a:solidFill>
                  <a:srgbClr val="2C5F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Delivery: 40-hour induction + quarterly refreshers + micro-credentials via SWAYAM / NPTEL / institutional MOOCs.</a:t>
            </a:r>
            <a:endParaRPr lang="en-US" sz="11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BF7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411480"/>
          </a:xfrm>
          <a:prstGeom prst="rect">
            <a:avLst/>
          </a:prstGeom>
          <a:solidFill>
            <a:srgbClr val="0F1B3D"/>
          </a:solidFill>
          <a:ln w="12700">
            <a:solidFill>
              <a:srgbClr val="0F1B3D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4572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NAAC • Outcome Based Education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6400800" y="45720"/>
            <a:ext cx="4572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E0A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• LMS Co-tagged Assessment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11338560" y="45720"/>
            <a:ext cx="731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 / 14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411480" y="6537960"/>
            <a:ext cx="11365992" cy="0"/>
          </a:xfrm>
          <a:prstGeom prst="line">
            <a:avLst/>
          </a:prstGeom>
          <a:noFill/>
          <a:ln w="9525">
            <a:solidFill>
              <a:srgbClr val="D9D2BD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11480" y="6583680"/>
            <a:ext cx="73152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5A64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Senior Academic Consultant • Interview Presentation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548640" y="7315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400" dirty="0">
                <a:solidFill>
                  <a:srgbClr val="C987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SECTION 05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548640" y="1005840"/>
            <a:ext cx="10972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F1B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LMS as the Evidence Engine — Moodle / Google Classroom</a:t>
            </a:r>
            <a:endParaRPr lang="en-US" sz="3200" dirty="0"/>
          </a:p>
        </p:txBody>
      </p:sp>
      <p:sp>
        <p:nvSpPr>
          <p:cNvPr id="10" name="Shape 8"/>
          <p:cNvSpPr/>
          <p:nvPr/>
        </p:nvSpPr>
        <p:spPr>
          <a:xfrm>
            <a:off x="548640" y="1874520"/>
            <a:ext cx="548640" cy="54864"/>
          </a:xfrm>
          <a:prstGeom prst="rect">
            <a:avLst/>
          </a:prstGeom>
          <a:solidFill>
            <a:srgbClr val="C9871B"/>
          </a:solidFill>
          <a:ln w="12700">
            <a:solidFill>
              <a:srgbClr val="C9871B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548640" y="2194560"/>
            <a:ext cx="5486400" cy="3931920"/>
          </a:xfrm>
          <a:prstGeom prst="roundRect">
            <a:avLst>
              <a:gd name="adj" fmla="val 1860"/>
            </a:avLst>
          </a:prstGeom>
          <a:solidFill>
            <a:srgbClr val="FFFFFF"/>
          </a:solidFill>
          <a:ln w="9525">
            <a:solidFill>
              <a:srgbClr val="D9D2BD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777240" y="2331720"/>
            <a:ext cx="5029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F1B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Every Assessment Item Tagged to a CO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777240" y="2788920"/>
            <a:ext cx="5029200" cy="3200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300" dirty="0">
                <a:solidFill>
                  <a:srgbClr val="0F1B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Question banks structured by CO and Bloom level</a:t>
            </a:r>
            <a:endParaRPr lang="en-US" sz="13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300" dirty="0">
                <a:solidFill>
                  <a:srgbClr val="0F1B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Quizzes, assignments, rubrics linked to one or more COs</a:t>
            </a:r>
            <a:endParaRPr lang="en-US" sz="13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300" dirty="0">
                <a:solidFill>
                  <a:srgbClr val="0F1B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Auto-computed CO attainment per student &amp; per cohort</a:t>
            </a:r>
            <a:endParaRPr lang="en-US" sz="13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300" dirty="0">
                <a:solidFill>
                  <a:srgbClr val="0F1B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Dashboards expose weak COs in near real time</a:t>
            </a:r>
            <a:endParaRPr lang="en-US" sz="13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300" dirty="0">
                <a:solidFill>
                  <a:srgbClr val="0F1B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Audit-ready data for NAAC, NBA &amp; internal reviews</a:t>
            </a:r>
            <a:endParaRPr lang="en-US" sz="13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300" dirty="0">
                <a:solidFill>
                  <a:srgbClr val="0F1B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Reduces faculty workload via reusable item banks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6263640" y="2194560"/>
            <a:ext cx="5486400" cy="594360"/>
          </a:xfrm>
          <a:prstGeom prst="roundRect">
            <a:avLst>
              <a:gd name="adj" fmla="val 12308"/>
            </a:avLst>
          </a:prstGeom>
          <a:solidFill>
            <a:srgbClr val="FFFFFF"/>
          </a:solidFill>
          <a:ln w="9525">
            <a:solidFill>
              <a:srgbClr val="D9D2BD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6355080" y="2304288"/>
            <a:ext cx="384048" cy="384048"/>
          </a:xfrm>
          <a:prstGeom prst="ellipse">
            <a:avLst/>
          </a:prstGeom>
          <a:solidFill>
            <a:srgbClr val="0F1B3D"/>
          </a:solidFill>
          <a:ln w="12700">
            <a:solidFill>
              <a:srgbClr val="0F1B3D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6355080" y="2304288"/>
            <a:ext cx="38404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6858000" y="2249424"/>
            <a:ext cx="21031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F1B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Define COs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8961120" y="2249424"/>
            <a:ext cx="27432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5A64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Bloom-aligned, measurable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6263640" y="2907792"/>
            <a:ext cx="5486400" cy="594360"/>
          </a:xfrm>
          <a:prstGeom prst="roundRect">
            <a:avLst>
              <a:gd name="adj" fmla="val 12308"/>
            </a:avLst>
          </a:prstGeom>
          <a:solidFill>
            <a:srgbClr val="FFFFFF"/>
          </a:solidFill>
          <a:ln w="9525">
            <a:solidFill>
              <a:srgbClr val="D9D2BD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6355080" y="3017520"/>
            <a:ext cx="384048" cy="384048"/>
          </a:xfrm>
          <a:prstGeom prst="ellipse">
            <a:avLst/>
          </a:prstGeom>
          <a:solidFill>
            <a:srgbClr val="0F1B3D"/>
          </a:solidFill>
          <a:ln w="12700">
            <a:solidFill>
              <a:srgbClr val="0F1B3D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6355080" y="3017520"/>
            <a:ext cx="38404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6858000" y="2962656"/>
            <a:ext cx="21031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F1B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Tag Items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8961120" y="2962656"/>
            <a:ext cx="27432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5A64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 + Bloom + weightage</a:t>
            </a:r>
            <a:endParaRPr lang="en-US" sz="1100" dirty="0"/>
          </a:p>
        </p:txBody>
      </p:sp>
      <p:sp>
        <p:nvSpPr>
          <p:cNvPr id="24" name="Shape 22"/>
          <p:cNvSpPr/>
          <p:nvPr/>
        </p:nvSpPr>
        <p:spPr>
          <a:xfrm>
            <a:off x="6263640" y="3621024"/>
            <a:ext cx="5486400" cy="594360"/>
          </a:xfrm>
          <a:prstGeom prst="roundRect">
            <a:avLst>
              <a:gd name="adj" fmla="val 12308"/>
            </a:avLst>
          </a:prstGeom>
          <a:solidFill>
            <a:srgbClr val="FFFFFF"/>
          </a:solidFill>
          <a:ln w="9525">
            <a:solidFill>
              <a:srgbClr val="D9D2BD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6355080" y="3730752"/>
            <a:ext cx="384048" cy="384048"/>
          </a:xfrm>
          <a:prstGeom prst="ellipse">
            <a:avLst/>
          </a:prstGeom>
          <a:solidFill>
            <a:srgbClr val="0F1B3D"/>
          </a:solidFill>
          <a:ln w="12700">
            <a:solidFill>
              <a:srgbClr val="0F1B3D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6355080" y="3730752"/>
            <a:ext cx="38404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</a:t>
            </a:r>
            <a:endParaRPr lang="en-US" sz="1300" dirty="0"/>
          </a:p>
        </p:txBody>
      </p:sp>
      <p:sp>
        <p:nvSpPr>
          <p:cNvPr id="27" name="Text 25"/>
          <p:cNvSpPr/>
          <p:nvPr/>
        </p:nvSpPr>
        <p:spPr>
          <a:xfrm>
            <a:off x="6858000" y="3675888"/>
            <a:ext cx="21031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F1B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Deliver</a:t>
            </a:r>
            <a:endParaRPr lang="en-US" sz="1400" dirty="0"/>
          </a:p>
        </p:txBody>
      </p:sp>
      <p:sp>
        <p:nvSpPr>
          <p:cNvPr id="28" name="Text 26"/>
          <p:cNvSpPr/>
          <p:nvPr/>
        </p:nvSpPr>
        <p:spPr>
          <a:xfrm>
            <a:off x="8961120" y="3675888"/>
            <a:ext cx="27432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5A64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Quiz / Assignment / Forum</a:t>
            </a:r>
            <a:endParaRPr lang="en-US" sz="1100" dirty="0"/>
          </a:p>
        </p:txBody>
      </p:sp>
      <p:sp>
        <p:nvSpPr>
          <p:cNvPr id="29" name="Shape 27"/>
          <p:cNvSpPr/>
          <p:nvPr/>
        </p:nvSpPr>
        <p:spPr>
          <a:xfrm>
            <a:off x="6263640" y="4334256"/>
            <a:ext cx="5486400" cy="594360"/>
          </a:xfrm>
          <a:prstGeom prst="roundRect">
            <a:avLst>
              <a:gd name="adj" fmla="val 12308"/>
            </a:avLst>
          </a:prstGeom>
          <a:solidFill>
            <a:srgbClr val="FFFFFF"/>
          </a:solidFill>
          <a:ln w="9525">
            <a:solidFill>
              <a:srgbClr val="D9D2BD"/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6355080" y="4443984"/>
            <a:ext cx="384048" cy="384048"/>
          </a:xfrm>
          <a:prstGeom prst="ellipse">
            <a:avLst/>
          </a:prstGeom>
          <a:solidFill>
            <a:srgbClr val="0F1B3D"/>
          </a:solidFill>
          <a:ln w="12700">
            <a:solidFill>
              <a:srgbClr val="0F1B3D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6355080" y="4443984"/>
            <a:ext cx="38404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</a:t>
            </a:r>
            <a:endParaRPr lang="en-US" sz="1300" dirty="0"/>
          </a:p>
        </p:txBody>
      </p:sp>
      <p:sp>
        <p:nvSpPr>
          <p:cNvPr id="32" name="Text 30"/>
          <p:cNvSpPr/>
          <p:nvPr/>
        </p:nvSpPr>
        <p:spPr>
          <a:xfrm>
            <a:off x="6858000" y="4389120"/>
            <a:ext cx="21031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F1B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Capture</a:t>
            </a:r>
            <a:endParaRPr lang="en-US" sz="1400" dirty="0"/>
          </a:p>
        </p:txBody>
      </p:sp>
      <p:sp>
        <p:nvSpPr>
          <p:cNvPr id="33" name="Text 31"/>
          <p:cNvSpPr/>
          <p:nvPr/>
        </p:nvSpPr>
        <p:spPr>
          <a:xfrm>
            <a:off x="8961120" y="4389120"/>
            <a:ext cx="27432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5A64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LMS gradebook &amp; analytics</a:t>
            </a:r>
            <a:endParaRPr lang="en-US" sz="1100" dirty="0"/>
          </a:p>
        </p:txBody>
      </p:sp>
      <p:sp>
        <p:nvSpPr>
          <p:cNvPr id="34" name="Shape 32"/>
          <p:cNvSpPr/>
          <p:nvPr/>
        </p:nvSpPr>
        <p:spPr>
          <a:xfrm>
            <a:off x="6263640" y="5047488"/>
            <a:ext cx="5486400" cy="594360"/>
          </a:xfrm>
          <a:prstGeom prst="roundRect">
            <a:avLst>
              <a:gd name="adj" fmla="val 12308"/>
            </a:avLst>
          </a:prstGeom>
          <a:solidFill>
            <a:srgbClr val="F2EADB"/>
          </a:solidFill>
          <a:ln w="9525">
            <a:solidFill>
              <a:srgbClr val="C9871B"/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6355080" y="5157216"/>
            <a:ext cx="384048" cy="384048"/>
          </a:xfrm>
          <a:prstGeom prst="ellipse">
            <a:avLst/>
          </a:prstGeom>
          <a:solidFill>
            <a:srgbClr val="0F1B3D"/>
          </a:solidFill>
          <a:ln w="12700">
            <a:solidFill>
              <a:srgbClr val="0F1B3D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6355080" y="5157216"/>
            <a:ext cx="38404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5</a:t>
            </a:r>
            <a:endParaRPr lang="en-US" sz="1300" dirty="0"/>
          </a:p>
        </p:txBody>
      </p:sp>
      <p:sp>
        <p:nvSpPr>
          <p:cNvPr id="37" name="Text 35"/>
          <p:cNvSpPr/>
          <p:nvPr/>
        </p:nvSpPr>
        <p:spPr>
          <a:xfrm>
            <a:off x="6858000" y="5102352"/>
            <a:ext cx="21031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F1B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Attain &amp; Close Loop</a:t>
            </a:r>
            <a:endParaRPr lang="en-US" sz="1400" dirty="0"/>
          </a:p>
        </p:txBody>
      </p:sp>
      <p:sp>
        <p:nvSpPr>
          <p:cNvPr id="38" name="Text 36"/>
          <p:cNvSpPr/>
          <p:nvPr/>
        </p:nvSpPr>
        <p:spPr>
          <a:xfrm>
            <a:off x="8961120" y="5102352"/>
            <a:ext cx="27432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5A64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Report, intervene, revise</a:t>
            </a:r>
            <a:endParaRPr lang="en-US" sz="11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BF7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411480"/>
          </a:xfrm>
          <a:prstGeom prst="rect">
            <a:avLst/>
          </a:prstGeom>
          <a:solidFill>
            <a:srgbClr val="0F1B3D"/>
          </a:solidFill>
          <a:ln w="12700">
            <a:solidFill>
              <a:srgbClr val="0F1B3D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4572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NAAC • Outcome Based Education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6400800" y="45720"/>
            <a:ext cx="4572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E0A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• Digital Pedagogy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11338560" y="45720"/>
            <a:ext cx="731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 / 14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411480" y="6537960"/>
            <a:ext cx="11365992" cy="0"/>
          </a:xfrm>
          <a:prstGeom prst="line">
            <a:avLst/>
          </a:prstGeom>
          <a:noFill/>
          <a:ln w="9525">
            <a:solidFill>
              <a:srgbClr val="D9D2BD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11480" y="6583680"/>
            <a:ext cx="73152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5A64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Senior Academic Consultant • Interview Presentation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548640" y="7315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400" dirty="0">
                <a:solidFill>
                  <a:srgbClr val="C987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SECTION 06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548640" y="1005840"/>
            <a:ext cx="10972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F1B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Digital Pedagogical Approaches</a:t>
            </a:r>
            <a:endParaRPr lang="en-US" sz="3200" dirty="0"/>
          </a:p>
        </p:txBody>
      </p:sp>
      <p:sp>
        <p:nvSpPr>
          <p:cNvPr id="10" name="Shape 8"/>
          <p:cNvSpPr/>
          <p:nvPr/>
        </p:nvSpPr>
        <p:spPr>
          <a:xfrm>
            <a:off x="548640" y="1874520"/>
            <a:ext cx="548640" cy="54864"/>
          </a:xfrm>
          <a:prstGeom prst="rect">
            <a:avLst/>
          </a:prstGeom>
          <a:solidFill>
            <a:srgbClr val="C9871B"/>
          </a:solidFill>
          <a:ln w="12700">
            <a:solidFill>
              <a:srgbClr val="C9871B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548640" y="2194560"/>
            <a:ext cx="3611880" cy="1737360"/>
          </a:xfrm>
          <a:prstGeom prst="roundRect">
            <a:avLst>
              <a:gd name="adj" fmla="val 4211"/>
            </a:avLst>
          </a:prstGeom>
          <a:solidFill>
            <a:srgbClr val="FFFFFF"/>
          </a:solidFill>
          <a:ln w="9525">
            <a:solidFill>
              <a:srgbClr val="D9D2BD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548640" y="2194560"/>
            <a:ext cx="3611880" cy="73152"/>
          </a:xfrm>
          <a:prstGeom prst="rect">
            <a:avLst/>
          </a:prstGeom>
          <a:solidFill>
            <a:srgbClr val="C9871B"/>
          </a:solidFill>
          <a:ln w="12700">
            <a:solidFill>
              <a:srgbClr val="C9871B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731520" y="2377440"/>
            <a:ext cx="32918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F1B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Flipped Classroom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731520" y="2880360"/>
            <a:ext cx="329184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5A64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Pre-class videos free contact time for problem-solving and discussion.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4297680" y="2194560"/>
            <a:ext cx="3611880" cy="1737360"/>
          </a:xfrm>
          <a:prstGeom prst="roundRect">
            <a:avLst>
              <a:gd name="adj" fmla="val 4211"/>
            </a:avLst>
          </a:prstGeom>
          <a:solidFill>
            <a:srgbClr val="FFFFFF"/>
          </a:solidFill>
          <a:ln w="9525">
            <a:solidFill>
              <a:srgbClr val="D9D2BD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4297680" y="2194560"/>
            <a:ext cx="3611880" cy="73152"/>
          </a:xfrm>
          <a:prstGeom prst="rect">
            <a:avLst/>
          </a:prstGeom>
          <a:solidFill>
            <a:srgbClr val="C9871B"/>
          </a:solidFill>
          <a:ln w="12700">
            <a:solidFill>
              <a:srgbClr val="C9871B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4480560" y="2377440"/>
            <a:ext cx="32918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F1B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Blended Learning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4480560" y="2880360"/>
            <a:ext cx="329184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5A64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Synchronous + asynchronous mix; SWAYAM/NPTEL credit integration.</a:t>
            </a:r>
            <a:endParaRPr lang="en-US" sz="1200" dirty="0"/>
          </a:p>
        </p:txBody>
      </p:sp>
      <p:sp>
        <p:nvSpPr>
          <p:cNvPr id="19" name="Shape 17"/>
          <p:cNvSpPr/>
          <p:nvPr/>
        </p:nvSpPr>
        <p:spPr>
          <a:xfrm>
            <a:off x="8046720" y="2194560"/>
            <a:ext cx="3611880" cy="1737360"/>
          </a:xfrm>
          <a:prstGeom prst="roundRect">
            <a:avLst>
              <a:gd name="adj" fmla="val 4211"/>
            </a:avLst>
          </a:prstGeom>
          <a:solidFill>
            <a:srgbClr val="FFFFFF"/>
          </a:solidFill>
          <a:ln w="9525">
            <a:solidFill>
              <a:srgbClr val="D9D2BD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8046720" y="2194560"/>
            <a:ext cx="3611880" cy="73152"/>
          </a:xfrm>
          <a:prstGeom prst="rect">
            <a:avLst/>
          </a:prstGeom>
          <a:solidFill>
            <a:srgbClr val="C9871B"/>
          </a:solidFill>
          <a:ln w="12700">
            <a:solidFill>
              <a:srgbClr val="C9871B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8229600" y="2377440"/>
            <a:ext cx="32918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F1B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Gamification</a:t>
            </a:r>
            <a:endParaRPr lang="en-US" sz="1600" dirty="0"/>
          </a:p>
        </p:txBody>
      </p:sp>
      <p:sp>
        <p:nvSpPr>
          <p:cNvPr id="22" name="Text 20"/>
          <p:cNvSpPr/>
          <p:nvPr/>
        </p:nvSpPr>
        <p:spPr>
          <a:xfrm>
            <a:off x="8229600" y="2880360"/>
            <a:ext cx="329184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5A64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Badges, leaderboards, scenario games for sustained engagement.</a:t>
            </a:r>
            <a:endParaRPr lang="en-US" sz="1200" dirty="0"/>
          </a:p>
        </p:txBody>
      </p:sp>
      <p:sp>
        <p:nvSpPr>
          <p:cNvPr id="23" name="Shape 21"/>
          <p:cNvSpPr/>
          <p:nvPr/>
        </p:nvSpPr>
        <p:spPr>
          <a:xfrm>
            <a:off x="548640" y="4069080"/>
            <a:ext cx="3611880" cy="1737360"/>
          </a:xfrm>
          <a:prstGeom prst="roundRect">
            <a:avLst>
              <a:gd name="adj" fmla="val 4211"/>
            </a:avLst>
          </a:prstGeom>
          <a:solidFill>
            <a:srgbClr val="FFFFFF"/>
          </a:solidFill>
          <a:ln w="9525">
            <a:solidFill>
              <a:srgbClr val="D9D2BD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548640" y="4069080"/>
            <a:ext cx="3611880" cy="73152"/>
          </a:xfrm>
          <a:prstGeom prst="rect">
            <a:avLst/>
          </a:prstGeom>
          <a:solidFill>
            <a:srgbClr val="C9871B"/>
          </a:solidFill>
          <a:ln w="12700">
            <a:solidFill>
              <a:srgbClr val="C9871B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731520" y="4251960"/>
            <a:ext cx="32918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F1B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Project-Based</a:t>
            </a:r>
            <a:endParaRPr lang="en-US" sz="1600" dirty="0"/>
          </a:p>
        </p:txBody>
      </p:sp>
      <p:sp>
        <p:nvSpPr>
          <p:cNvPr id="26" name="Text 24"/>
          <p:cNvSpPr/>
          <p:nvPr/>
        </p:nvSpPr>
        <p:spPr>
          <a:xfrm>
            <a:off x="731520" y="4754880"/>
            <a:ext cx="329184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5A64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Authentic problems mapped to COs; rubric-graded artefacts.</a:t>
            </a:r>
            <a:endParaRPr lang="en-US" sz="1200" dirty="0"/>
          </a:p>
        </p:txBody>
      </p:sp>
      <p:sp>
        <p:nvSpPr>
          <p:cNvPr id="27" name="Shape 25"/>
          <p:cNvSpPr/>
          <p:nvPr/>
        </p:nvSpPr>
        <p:spPr>
          <a:xfrm>
            <a:off x="4297680" y="4069080"/>
            <a:ext cx="3611880" cy="1737360"/>
          </a:xfrm>
          <a:prstGeom prst="roundRect">
            <a:avLst>
              <a:gd name="adj" fmla="val 4211"/>
            </a:avLst>
          </a:prstGeom>
          <a:solidFill>
            <a:srgbClr val="FFFFFF"/>
          </a:solidFill>
          <a:ln w="9525">
            <a:solidFill>
              <a:srgbClr val="D9D2BD"/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4297680" y="4069080"/>
            <a:ext cx="3611880" cy="73152"/>
          </a:xfrm>
          <a:prstGeom prst="rect">
            <a:avLst/>
          </a:prstGeom>
          <a:solidFill>
            <a:srgbClr val="C9871B"/>
          </a:solidFill>
          <a:ln w="12700">
            <a:solidFill>
              <a:srgbClr val="C9871B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4480560" y="4251960"/>
            <a:ext cx="32918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F1B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AI-Augmented</a:t>
            </a:r>
            <a:endParaRPr lang="en-US" sz="1600" dirty="0"/>
          </a:p>
        </p:txBody>
      </p:sp>
      <p:sp>
        <p:nvSpPr>
          <p:cNvPr id="30" name="Text 28"/>
          <p:cNvSpPr/>
          <p:nvPr/>
        </p:nvSpPr>
        <p:spPr>
          <a:xfrm>
            <a:off x="4480560" y="4754880"/>
            <a:ext cx="329184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5A64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Adaptive quizzing, tutoring bots, auto-feedback; integrity guardrails.</a:t>
            </a:r>
            <a:endParaRPr lang="en-US" sz="1200" dirty="0"/>
          </a:p>
        </p:txBody>
      </p:sp>
      <p:sp>
        <p:nvSpPr>
          <p:cNvPr id="31" name="Shape 29"/>
          <p:cNvSpPr/>
          <p:nvPr/>
        </p:nvSpPr>
        <p:spPr>
          <a:xfrm>
            <a:off x="8046720" y="4069080"/>
            <a:ext cx="3611880" cy="1737360"/>
          </a:xfrm>
          <a:prstGeom prst="roundRect">
            <a:avLst>
              <a:gd name="adj" fmla="val 4211"/>
            </a:avLst>
          </a:prstGeom>
          <a:solidFill>
            <a:srgbClr val="FFFFFF"/>
          </a:solidFill>
          <a:ln w="9525">
            <a:solidFill>
              <a:srgbClr val="D9D2BD"/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8046720" y="4069080"/>
            <a:ext cx="3611880" cy="73152"/>
          </a:xfrm>
          <a:prstGeom prst="rect">
            <a:avLst/>
          </a:prstGeom>
          <a:solidFill>
            <a:srgbClr val="C9871B"/>
          </a:solidFill>
          <a:ln w="12700">
            <a:solidFill>
              <a:srgbClr val="C9871B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8229600" y="4251960"/>
            <a:ext cx="32918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F1B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OER &amp; MOOCs</a:t>
            </a:r>
            <a:endParaRPr lang="en-US" sz="1600" dirty="0"/>
          </a:p>
        </p:txBody>
      </p:sp>
      <p:sp>
        <p:nvSpPr>
          <p:cNvPr id="34" name="Text 32"/>
          <p:cNvSpPr/>
          <p:nvPr/>
        </p:nvSpPr>
        <p:spPr>
          <a:xfrm>
            <a:off x="8229600" y="4754880"/>
            <a:ext cx="329184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5A64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Curated open resources; faculty-curated playlists per CO.</a:t>
            </a:r>
            <a:endParaRPr lang="en-US" sz="1200" dirty="0"/>
          </a:p>
        </p:txBody>
      </p:sp>
      <p:sp>
        <p:nvSpPr>
          <p:cNvPr id="35" name="Text 33"/>
          <p:cNvSpPr/>
          <p:nvPr/>
        </p:nvSpPr>
        <p:spPr>
          <a:xfrm>
            <a:off x="548640" y="6126480"/>
            <a:ext cx="1109167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i="1" dirty="0">
                <a:solidFill>
                  <a:srgbClr val="2C5F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 approaches converge on one principle: visible, measurable learning — not coverage of content.</a:t>
            </a:r>
            <a:endParaRPr lang="en-US" sz="1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BF7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411480"/>
          </a:xfrm>
          <a:prstGeom prst="rect">
            <a:avLst/>
          </a:prstGeom>
          <a:solidFill>
            <a:srgbClr val="0F1B3D"/>
          </a:solidFill>
          <a:ln w="12700">
            <a:solidFill>
              <a:srgbClr val="0F1B3D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4572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NAAC • Outcome Based Education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6400800" y="45720"/>
            <a:ext cx="4572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E0A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07 • Team Teaching &amp; ID/MD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11338560" y="45720"/>
            <a:ext cx="731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 / 14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411480" y="6537960"/>
            <a:ext cx="11365992" cy="0"/>
          </a:xfrm>
          <a:prstGeom prst="line">
            <a:avLst/>
          </a:prstGeom>
          <a:noFill/>
          <a:ln w="9525">
            <a:solidFill>
              <a:srgbClr val="D9D2BD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11480" y="6583680"/>
            <a:ext cx="73152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5A64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Senior Academic Consultant • Interview Presentation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548640" y="7315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400" dirty="0">
                <a:solidFill>
                  <a:srgbClr val="C987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SECTION 07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548640" y="1005840"/>
            <a:ext cx="10972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F1B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Team Teaching, Interdisciplinary &amp; Multidisciplinary Design</a:t>
            </a:r>
            <a:endParaRPr lang="en-US" sz="3200" dirty="0"/>
          </a:p>
        </p:txBody>
      </p:sp>
      <p:sp>
        <p:nvSpPr>
          <p:cNvPr id="10" name="Shape 8"/>
          <p:cNvSpPr/>
          <p:nvPr/>
        </p:nvSpPr>
        <p:spPr>
          <a:xfrm>
            <a:off x="548640" y="1874520"/>
            <a:ext cx="548640" cy="54864"/>
          </a:xfrm>
          <a:prstGeom prst="rect">
            <a:avLst/>
          </a:prstGeom>
          <a:solidFill>
            <a:srgbClr val="C9871B"/>
          </a:solidFill>
          <a:ln w="12700">
            <a:solidFill>
              <a:srgbClr val="C9871B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548640" y="2194560"/>
            <a:ext cx="3657600" cy="3931920"/>
          </a:xfrm>
          <a:prstGeom prst="roundRect">
            <a:avLst>
              <a:gd name="adj" fmla="val 2000"/>
            </a:avLst>
          </a:prstGeom>
          <a:solidFill>
            <a:srgbClr val="FFFFFF"/>
          </a:solidFill>
          <a:ln w="9525">
            <a:solidFill>
              <a:srgbClr val="D9D2BD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548640" y="2194560"/>
            <a:ext cx="3657600" cy="457200"/>
          </a:xfrm>
          <a:prstGeom prst="rect">
            <a:avLst/>
          </a:prstGeom>
          <a:solidFill>
            <a:srgbClr val="0F1B3D"/>
          </a:solidFill>
          <a:ln w="12700">
            <a:solidFill>
              <a:srgbClr val="0F1B3D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548640" y="2194560"/>
            <a:ext cx="3657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TEAM TEACHING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777240" y="2788920"/>
            <a:ext cx="3200400" cy="3200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00" dirty="0">
                <a:solidFill>
                  <a:srgbClr val="0F1B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Two or more faculty co-design and co-deliver</a:t>
            </a:r>
            <a:endParaRPr lang="en-US" sz="12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00" dirty="0">
                <a:solidFill>
                  <a:srgbClr val="0F1B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Lead-and-support, parallel, or rotational models</a:t>
            </a:r>
            <a:endParaRPr lang="en-US" sz="12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00" dirty="0">
                <a:solidFill>
                  <a:srgbClr val="0F1B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Shared rubrics; reciprocal peer observation</a:t>
            </a:r>
            <a:endParaRPr lang="en-US" sz="12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00" dirty="0">
                <a:solidFill>
                  <a:srgbClr val="0F1B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Stronger CO coverage, richer perspectives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4343400" y="2194560"/>
            <a:ext cx="3657600" cy="3931920"/>
          </a:xfrm>
          <a:prstGeom prst="roundRect">
            <a:avLst>
              <a:gd name="adj" fmla="val 2000"/>
            </a:avLst>
          </a:prstGeom>
          <a:solidFill>
            <a:srgbClr val="FFFFFF"/>
          </a:solidFill>
          <a:ln w="9525">
            <a:solidFill>
              <a:srgbClr val="D9D2BD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4343400" y="2194560"/>
            <a:ext cx="3657600" cy="457200"/>
          </a:xfrm>
          <a:prstGeom prst="rect">
            <a:avLst/>
          </a:prstGeom>
          <a:solidFill>
            <a:srgbClr val="C9871B"/>
          </a:solidFill>
          <a:ln w="12700">
            <a:solidFill>
              <a:srgbClr val="C9871B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4343400" y="2194560"/>
            <a:ext cx="3657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INTERDISCIPLINARY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4572000" y="2788920"/>
            <a:ext cx="3200400" cy="3200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00" dirty="0">
                <a:solidFill>
                  <a:srgbClr val="0F1B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Integrates concepts across disciplines</a:t>
            </a:r>
            <a:endParaRPr lang="en-US" sz="12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00" dirty="0">
                <a:solidFill>
                  <a:srgbClr val="0F1B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Shared problem → integrated solution</a:t>
            </a:r>
            <a:endParaRPr lang="en-US" sz="12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00" dirty="0">
                <a:solidFill>
                  <a:srgbClr val="0F1B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e.g. AI + Ethics + Law; Climate + Economics + Policy</a:t>
            </a:r>
            <a:endParaRPr lang="en-US" sz="12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00" dirty="0">
                <a:solidFill>
                  <a:srgbClr val="0F1B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Aligns with NEP-2020 holistic education mandate</a:t>
            </a:r>
            <a:endParaRPr lang="en-US" sz="1200" dirty="0"/>
          </a:p>
        </p:txBody>
      </p:sp>
      <p:sp>
        <p:nvSpPr>
          <p:cNvPr id="19" name="Shape 17"/>
          <p:cNvSpPr/>
          <p:nvPr/>
        </p:nvSpPr>
        <p:spPr>
          <a:xfrm>
            <a:off x="8138160" y="2194560"/>
            <a:ext cx="3657600" cy="3931920"/>
          </a:xfrm>
          <a:prstGeom prst="roundRect">
            <a:avLst>
              <a:gd name="adj" fmla="val 2000"/>
            </a:avLst>
          </a:prstGeom>
          <a:solidFill>
            <a:srgbClr val="FFFFFF"/>
          </a:solidFill>
          <a:ln w="9525">
            <a:solidFill>
              <a:srgbClr val="D9D2BD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8138160" y="2194560"/>
            <a:ext cx="3657600" cy="457200"/>
          </a:xfrm>
          <a:prstGeom prst="rect">
            <a:avLst/>
          </a:prstGeom>
          <a:solidFill>
            <a:srgbClr val="2C5F2D"/>
          </a:solidFill>
          <a:ln w="12700">
            <a:solidFill>
              <a:srgbClr val="2C5F2D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8138160" y="2194560"/>
            <a:ext cx="3657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MULTIDISCIPLINARY</a:t>
            </a:r>
            <a:endParaRPr lang="en-US" sz="1600" dirty="0"/>
          </a:p>
        </p:txBody>
      </p:sp>
      <p:sp>
        <p:nvSpPr>
          <p:cNvPr id="22" name="Text 20"/>
          <p:cNvSpPr/>
          <p:nvPr/>
        </p:nvSpPr>
        <p:spPr>
          <a:xfrm>
            <a:off x="8366760" y="2788920"/>
            <a:ext cx="3200400" cy="3200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00" dirty="0">
                <a:solidFill>
                  <a:srgbClr val="0F1B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Disciplines run in parallel on a common theme</a:t>
            </a:r>
            <a:endParaRPr lang="en-US" sz="12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00" dirty="0">
                <a:solidFill>
                  <a:srgbClr val="0F1B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Student elects across schools / departments</a:t>
            </a:r>
            <a:endParaRPr lang="en-US" sz="12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00" dirty="0">
                <a:solidFill>
                  <a:srgbClr val="0F1B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Enabled by Academic Bank of Credits (ABC)</a:t>
            </a:r>
            <a:endParaRPr lang="en-US" sz="12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00" dirty="0">
                <a:solidFill>
                  <a:srgbClr val="0F1B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Multiple Entry-Exit &amp; flexible degree pathways</a:t>
            </a:r>
            <a:endParaRPr lang="en-US" sz="1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1503</Words>
  <Application>Microsoft Office PowerPoint</Application>
  <PresentationFormat>Widescreen</PresentationFormat>
  <Paragraphs>323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Arial</vt:lpstr>
      <vt:lpstr>Calibri</vt:lpstr>
      <vt:lpstr>Georgia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Outcome Based Education - Student Centric</dc:title>
  <dc:subject>PptxGenJS Presentation</dc:subject>
  <dc:creator>NAAC Candidate</dc:creator>
  <cp:lastModifiedBy>Lenovo</cp:lastModifiedBy>
  <cp:revision>1</cp:revision>
  <dcterms:created xsi:type="dcterms:W3CDTF">2026-06-11T02:22:50Z</dcterms:created>
  <dcterms:modified xsi:type="dcterms:W3CDTF">2026-06-11T02:24:59Z</dcterms:modified>
</cp:coreProperties>
</file>